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4"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76" d="100"/>
          <a:sy n="76" d="100"/>
        </p:scale>
        <p:origin x="-1206" y="1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705100861"/>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
        <p:cNvGrpSpPr/>
        <p:nvPr/>
      </p:nvGrpSpPr>
      <p:grpSpPr>
        <a:xfrm>
          <a:off x="0" y="0"/>
          <a:ext cx="0" cy="0"/>
          <a:chOff x="0" y="0"/>
          <a:chExt cx="0" cy="0"/>
        </a:xfrm>
      </p:grpSpPr>
      <p:sp>
        <p:nvSpPr>
          <p:cNvPr id="39" name="Shape 3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0" name="Shape 4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618194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03" name="Shape 10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6120475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10" name="Shape 11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4925022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16" name="Shape 11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9694962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24" name="Shape 12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3226409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32" name="Shape 13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4005942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40" name="Shape 14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6814742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46" name="Shape 14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9036388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52" name="Shape 1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9784025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Shape 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6" name="Shape 4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550501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2" name="Shape 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6248442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9" name="Shape 5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4253112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6" name="Shape 6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4346356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72" name="Shape 7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6208461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82" name="Shape 8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0882031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89" name="Shape 8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983360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96" name="Shape 9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870509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8"/>
        <p:cNvGrpSpPr/>
        <p:nvPr/>
      </p:nvGrpSpPr>
      <p:grpSpPr>
        <a:xfrm>
          <a:off x="0" y="0"/>
          <a:ext cx="0" cy="0"/>
          <a:chOff x="0" y="0"/>
          <a:chExt cx="0" cy="0"/>
        </a:xfrm>
      </p:grpSpPr>
      <p:sp>
        <p:nvSpPr>
          <p:cNvPr id="9" name="Shape 9"/>
          <p:cNvSpPr/>
          <p:nvPr/>
        </p:nvSpPr>
        <p:spPr>
          <a:xfrm rot="10800000" flipH="1">
            <a:off x="0" y="4124512"/>
            <a:ext cx="8458200" cy="949799"/>
          </a:xfrm>
          <a:prstGeom prst="rect">
            <a:avLst/>
          </a:prstGeom>
          <a:solidFill>
            <a:schemeClr val="dk2"/>
          </a:solidFill>
          <a:ln>
            <a:noFill/>
          </a:ln>
        </p:spPr>
        <p:txBody>
          <a:bodyPr lIns="91425" tIns="45700" rIns="91425" bIns="45700" anchor="ctr" anchorCtr="0">
            <a:noAutofit/>
          </a:bodyPr>
          <a:lstStyle/>
          <a:p>
            <a:pPr>
              <a:spcBef>
                <a:spcPts val="0"/>
              </a:spcBef>
              <a:buNone/>
            </a:pPr>
            <a:endParaRPr/>
          </a:p>
        </p:txBody>
      </p:sp>
      <p:sp>
        <p:nvSpPr>
          <p:cNvPr id="10" name="Shape 10"/>
          <p:cNvSpPr txBox="1">
            <a:spLocks noGrp="1"/>
          </p:cNvSpPr>
          <p:nvPr>
            <p:ph type="ctrTitle"/>
          </p:nvPr>
        </p:nvSpPr>
        <p:spPr>
          <a:xfrm>
            <a:off x="685800" y="1734342"/>
            <a:ext cx="7772400" cy="2245499"/>
          </a:xfrm>
          <a:prstGeom prst="rect">
            <a:avLst/>
          </a:prstGeom>
        </p:spPr>
        <p:txBody>
          <a:bodyPr lIns="91425" tIns="91425" rIns="91425" bIns="91425" anchor="b" anchorCtr="0"/>
          <a:lstStyle>
            <a:lvl1pPr>
              <a:spcBef>
                <a:spcPts val="0"/>
              </a:spcBef>
              <a:buClr>
                <a:schemeClr val="dk2"/>
              </a:buClr>
              <a:buSzPct val="100000"/>
              <a:defRPr sz="7200">
                <a:solidFill>
                  <a:schemeClr val="dk2"/>
                </a:solidFill>
              </a:defRPr>
            </a:lvl1pPr>
            <a:lvl2pPr>
              <a:spcBef>
                <a:spcPts val="0"/>
              </a:spcBef>
              <a:buClr>
                <a:schemeClr val="dk2"/>
              </a:buClr>
              <a:buSzPct val="100000"/>
              <a:defRPr sz="7200">
                <a:solidFill>
                  <a:schemeClr val="dk2"/>
                </a:solidFill>
              </a:defRPr>
            </a:lvl2pPr>
            <a:lvl3pPr>
              <a:spcBef>
                <a:spcPts val="0"/>
              </a:spcBef>
              <a:buClr>
                <a:schemeClr val="dk2"/>
              </a:buClr>
              <a:buSzPct val="100000"/>
              <a:defRPr sz="7200">
                <a:solidFill>
                  <a:schemeClr val="dk2"/>
                </a:solidFill>
              </a:defRPr>
            </a:lvl3pPr>
            <a:lvl4pPr>
              <a:spcBef>
                <a:spcPts val="0"/>
              </a:spcBef>
              <a:buClr>
                <a:schemeClr val="dk2"/>
              </a:buClr>
              <a:buSzPct val="100000"/>
              <a:defRPr sz="7200">
                <a:solidFill>
                  <a:schemeClr val="dk2"/>
                </a:solidFill>
              </a:defRPr>
            </a:lvl4pPr>
            <a:lvl5pPr>
              <a:spcBef>
                <a:spcPts val="0"/>
              </a:spcBef>
              <a:buClr>
                <a:schemeClr val="dk2"/>
              </a:buClr>
              <a:buSzPct val="100000"/>
              <a:defRPr sz="7200">
                <a:solidFill>
                  <a:schemeClr val="dk2"/>
                </a:solidFill>
              </a:defRPr>
            </a:lvl5pPr>
            <a:lvl6pPr>
              <a:spcBef>
                <a:spcPts val="0"/>
              </a:spcBef>
              <a:buClr>
                <a:schemeClr val="dk2"/>
              </a:buClr>
              <a:buSzPct val="100000"/>
              <a:defRPr sz="7200">
                <a:solidFill>
                  <a:schemeClr val="dk2"/>
                </a:solidFill>
              </a:defRPr>
            </a:lvl6pPr>
            <a:lvl7pPr>
              <a:spcBef>
                <a:spcPts val="0"/>
              </a:spcBef>
              <a:buClr>
                <a:schemeClr val="dk2"/>
              </a:buClr>
              <a:buSzPct val="100000"/>
              <a:defRPr sz="7200">
                <a:solidFill>
                  <a:schemeClr val="dk2"/>
                </a:solidFill>
              </a:defRPr>
            </a:lvl7pPr>
            <a:lvl8pPr>
              <a:spcBef>
                <a:spcPts val="0"/>
              </a:spcBef>
              <a:buClr>
                <a:schemeClr val="dk2"/>
              </a:buClr>
              <a:buSzPct val="100000"/>
              <a:defRPr sz="7200">
                <a:solidFill>
                  <a:schemeClr val="dk2"/>
                </a:solidFill>
              </a:defRPr>
            </a:lvl8pPr>
            <a:lvl9pPr>
              <a:spcBef>
                <a:spcPts val="0"/>
              </a:spcBef>
              <a:buClr>
                <a:schemeClr val="dk2"/>
              </a:buClr>
              <a:buSzPct val="100000"/>
              <a:defRPr sz="7200">
                <a:solidFill>
                  <a:schemeClr val="dk2"/>
                </a:solidFill>
              </a:defRPr>
            </a:lvl9pPr>
          </a:lstStyle>
          <a:p>
            <a:endParaRPr/>
          </a:p>
        </p:txBody>
      </p:sp>
      <p:sp>
        <p:nvSpPr>
          <p:cNvPr id="11" name="Shape 11"/>
          <p:cNvSpPr txBox="1">
            <a:spLocks noGrp="1"/>
          </p:cNvSpPr>
          <p:nvPr>
            <p:ph type="subTitle" idx="1"/>
          </p:nvPr>
        </p:nvSpPr>
        <p:spPr>
          <a:xfrm>
            <a:off x="685800" y="4124476"/>
            <a:ext cx="7772400" cy="949799"/>
          </a:xfrm>
          <a:prstGeom prst="rect">
            <a:avLst/>
          </a:prstGeom>
        </p:spPr>
        <p:txBody>
          <a:bodyPr lIns="91425" tIns="91425" rIns="91425" bIns="91425" anchor="ctr" anchorCtr="0"/>
          <a:lstStyle>
            <a:lvl1pPr>
              <a:spcBef>
                <a:spcPts val="0"/>
              </a:spcBef>
              <a:buClr>
                <a:schemeClr val="lt2"/>
              </a:buClr>
              <a:buNone/>
              <a:defRPr b="1">
                <a:solidFill>
                  <a:schemeClr val="lt2"/>
                </a:solidFill>
              </a:defRPr>
            </a:lvl1pPr>
            <a:lvl2pPr>
              <a:spcBef>
                <a:spcPts val="0"/>
              </a:spcBef>
              <a:buClr>
                <a:schemeClr val="lt2"/>
              </a:buClr>
              <a:buSzPct val="100000"/>
              <a:buNone/>
              <a:defRPr sz="3000" b="1">
                <a:solidFill>
                  <a:schemeClr val="lt2"/>
                </a:solidFill>
              </a:defRPr>
            </a:lvl2pPr>
            <a:lvl3pPr>
              <a:spcBef>
                <a:spcPts val="0"/>
              </a:spcBef>
              <a:buClr>
                <a:schemeClr val="lt2"/>
              </a:buClr>
              <a:buSzPct val="100000"/>
              <a:buNone/>
              <a:defRPr sz="3000" b="1">
                <a:solidFill>
                  <a:schemeClr val="lt2"/>
                </a:solidFill>
              </a:defRPr>
            </a:lvl3pPr>
            <a:lvl4pPr>
              <a:spcBef>
                <a:spcPts val="0"/>
              </a:spcBef>
              <a:buClr>
                <a:schemeClr val="lt2"/>
              </a:buClr>
              <a:buSzPct val="100000"/>
              <a:buNone/>
              <a:defRPr sz="3000" b="1">
                <a:solidFill>
                  <a:schemeClr val="lt2"/>
                </a:solidFill>
              </a:defRPr>
            </a:lvl4pPr>
            <a:lvl5pPr>
              <a:spcBef>
                <a:spcPts val="0"/>
              </a:spcBef>
              <a:buClr>
                <a:schemeClr val="lt2"/>
              </a:buClr>
              <a:buSzPct val="100000"/>
              <a:buNone/>
              <a:defRPr sz="3000" b="1">
                <a:solidFill>
                  <a:schemeClr val="lt2"/>
                </a:solidFill>
              </a:defRPr>
            </a:lvl5pPr>
            <a:lvl6pPr>
              <a:spcBef>
                <a:spcPts val="0"/>
              </a:spcBef>
              <a:buClr>
                <a:schemeClr val="lt2"/>
              </a:buClr>
              <a:buSzPct val="100000"/>
              <a:buNone/>
              <a:defRPr sz="3000" b="1">
                <a:solidFill>
                  <a:schemeClr val="lt2"/>
                </a:solidFill>
              </a:defRPr>
            </a:lvl6pPr>
            <a:lvl7pPr>
              <a:spcBef>
                <a:spcPts val="0"/>
              </a:spcBef>
              <a:buClr>
                <a:schemeClr val="lt2"/>
              </a:buClr>
              <a:buSzPct val="100000"/>
              <a:buNone/>
              <a:defRPr sz="3000" b="1">
                <a:solidFill>
                  <a:schemeClr val="lt2"/>
                </a:solidFill>
              </a:defRPr>
            </a:lvl7pPr>
            <a:lvl8pPr>
              <a:spcBef>
                <a:spcPts val="0"/>
              </a:spcBef>
              <a:buClr>
                <a:schemeClr val="lt2"/>
              </a:buClr>
              <a:buSzPct val="100000"/>
              <a:buNone/>
              <a:defRPr sz="3000" b="1">
                <a:solidFill>
                  <a:schemeClr val="lt2"/>
                </a:solidFill>
              </a:defRPr>
            </a:lvl8pPr>
            <a:lvl9pPr>
              <a:spcBef>
                <a:spcPts val="0"/>
              </a:spcBef>
              <a:buClr>
                <a:schemeClr val="lt2"/>
              </a:buClr>
              <a:buSzPct val="100000"/>
              <a:buNone/>
              <a:defRPr sz="3000" b="1">
                <a:solidFill>
                  <a:schemeClr val="lt2"/>
                </a:solidFill>
              </a:defRPr>
            </a:lvl9pPr>
          </a:lstStyle>
          <a:p>
            <a:endParaRPr/>
          </a:p>
        </p:txBody>
      </p:sp>
      <p:sp>
        <p:nvSpPr>
          <p:cNvPr id="12" name="Shape 12"/>
          <p:cNvSpPr txBox="1">
            <a:spLocks noGrp="1"/>
          </p:cNvSpPr>
          <p:nvPr>
            <p:ph type="sldNum" idx="12"/>
          </p:nvPr>
        </p:nvSpPr>
        <p:spPr>
          <a:xfrm>
            <a:off x="8556791" y="6333134"/>
            <a:ext cx="548699" cy="524699"/>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3"/>
        <p:cNvGrpSpPr/>
        <p:nvPr/>
      </p:nvGrpSpPr>
      <p:grpSpPr>
        <a:xfrm>
          <a:off x="0" y="0"/>
          <a:ext cx="0" cy="0"/>
          <a:chOff x="0" y="0"/>
          <a:chExt cx="0" cy="0"/>
        </a:xfrm>
      </p:grpSpPr>
      <p:sp>
        <p:nvSpPr>
          <p:cNvPr id="14" name="Shape 14"/>
          <p:cNvSpPr/>
          <p:nvPr/>
        </p:nvSpPr>
        <p:spPr>
          <a:xfrm>
            <a:off x="0" y="274636"/>
            <a:ext cx="8686800" cy="1554300"/>
          </a:xfrm>
          <a:prstGeom prst="rect">
            <a:avLst/>
          </a:prstGeom>
          <a:solidFill>
            <a:schemeClr val="dk2"/>
          </a:solidFill>
          <a:ln>
            <a:noFill/>
          </a:ln>
        </p:spPr>
        <p:txBody>
          <a:bodyPr lIns="91425" tIns="45700" rIns="91425" bIns="45700" anchor="ctr" anchorCtr="0">
            <a:noAutofit/>
          </a:bodyPr>
          <a:lstStyle/>
          <a:p>
            <a:pPr>
              <a:spcBef>
                <a:spcPts val="0"/>
              </a:spcBef>
              <a:buNone/>
            </a:pPr>
            <a:endParaRPr/>
          </a:p>
        </p:txBody>
      </p:sp>
      <p:sp>
        <p:nvSpPr>
          <p:cNvPr id="15" name="Shape 15"/>
          <p:cNvSpPr txBox="1">
            <a:spLocks noGrp="1"/>
          </p:cNvSpPr>
          <p:nvPr>
            <p:ph type="title"/>
          </p:nvPr>
        </p:nvSpPr>
        <p:spPr>
          <a:xfrm>
            <a:off x="457200" y="274637"/>
            <a:ext cx="8229600" cy="1522199"/>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6" name="Shape 16"/>
          <p:cNvSpPr txBox="1">
            <a:spLocks noGrp="1"/>
          </p:cNvSpPr>
          <p:nvPr>
            <p:ph type="body" idx="1"/>
          </p:nvPr>
        </p:nvSpPr>
        <p:spPr>
          <a:xfrm>
            <a:off x="457200" y="1947332"/>
            <a:ext cx="8229600" cy="46202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7" name="Shape 17"/>
          <p:cNvSpPr txBox="1">
            <a:spLocks noGrp="1"/>
          </p:cNvSpPr>
          <p:nvPr>
            <p:ph type="sldNum" idx="12"/>
          </p:nvPr>
        </p:nvSpPr>
        <p:spPr>
          <a:xfrm>
            <a:off x="8556791" y="6333134"/>
            <a:ext cx="548699" cy="524699"/>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8"/>
        <p:cNvGrpSpPr/>
        <p:nvPr/>
      </p:nvGrpSpPr>
      <p:grpSpPr>
        <a:xfrm>
          <a:off x="0" y="0"/>
          <a:ext cx="0" cy="0"/>
          <a:chOff x="0" y="0"/>
          <a:chExt cx="0" cy="0"/>
        </a:xfrm>
      </p:grpSpPr>
      <p:sp>
        <p:nvSpPr>
          <p:cNvPr id="19" name="Shape 19"/>
          <p:cNvSpPr/>
          <p:nvPr/>
        </p:nvSpPr>
        <p:spPr>
          <a:xfrm>
            <a:off x="0" y="274636"/>
            <a:ext cx="8686800" cy="1554300"/>
          </a:xfrm>
          <a:prstGeom prst="rect">
            <a:avLst/>
          </a:prstGeom>
          <a:solidFill>
            <a:schemeClr val="dk2"/>
          </a:solidFill>
          <a:ln>
            <a:noFill/>
          </a:ln>
        </p:spPr>
        <p:txBody>
          <a:bodyPr lIns="91425" tIns="45700" rIns="91425" bIns="45700" anchor="ctr" anchorCtr="0">
            <a:noAutofit/>
          </a:bodyPr>
          <a:lstStyle/>
          <a:p>
            <a:pPr>
              <a:spcBef>
                <a:spcPts val="0"/>
              </a:spcBef>
              <a:buNone/>
            </a:pPr>
            <a:endParaRPr/>
          </a:p>
        </p:txBody>
      </p:sp>
      <p:sp>
        <p:nvSpPr>
          <p:cNvPr id="20" name="Shape 20"/>
          <p:cNvSpPr txBox="1">
            <a:spLocks noGrp="1"/>
          </p:cNvSpPr>
          <p:nvPr>
            <p:ph type="title"/>
          </p:nvPr>
        </p:nvSpPr>
        <p:spPr>
          <a:xfrm>
            <a:off x="457200" y="274637"/>
            <a:ext cx="8229600" cy="1522199"/>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1" name="Shape 21"/>
          <p:cNvSpPr txBox="1">
            <a:spLocks noGrp="1"/>
          </p:cNvSpPr>
          <p:nvPr>
            <p:ph type="body" idx="1"/>
          </p:nvPr>
        </p:nvSpPr>
        <p:spPr>
          <a:xfrm>
            <a:off x="457200" y="1947332"/>
            <a:ext cx="4030200" cy="46202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2" name="Shape 22"/>
          <p:cNvSpPr txBox="1">
            <a:spLocks noGrp="1"/>
          </p:cNvSpPr>
          <p:nvPr>
            <p:ph type="body" idx="2"/>
          </p:nvPr>
        </p:nvSpPr>
        <p:spPr>
          <a:xfrm>
            <a:off x="4656667" y="1949211"/>
            <a:ext cx="4030200" cy="46202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3" name="Shape 23"/>
          <p:cNvSpPr txBox="1">
            <a:spLocks noGrp="1"/>
          </p:cNvSpPr>
          <p:nvPr>
            <p:ph type="sldNum" idx="12"/>
          </p:nvPr>
        </p:nvSpPr>
        <p:spPr>
          <a:xfrm>
            <a:off x="8556791" y="6333134"/>
            <a:ext cx="548699" cy="524699"/>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4"/>
        <p:cNvGrpSpPr/>
        <p:nvPr/>
      </p:nvGrpSpPr>
      <p:grpSpPr>
        <a:xfrm>
          <a:off x="0" y="0"/>
          <a:ext cx="0" cy="0"/>
          <a:chOff x="0" y="0"/>
          <a:chExt cx="0" cy="0"/>
        </a:xfrm>
      </p:grpSpPr>
      <p:sp>
        <p:nvSpPr>
          <p:cNvPr id="25" name="Shape 25"/>
          <p:cNvSpPr/>
          <p:nvPr/>
        </p:nvSpPr>
        <p:spPr>
          <a:xfrm>
            <a:off x="0" y="274636"/>
            <a:ext cx="8686800" cy="1554300"/>
          </a:xfrm>
          <a:prstGeom prst="rect">
            <a:avLst/>
          </a:prstGeom>
          <a:solidFill>
            <a:schemeClr val="dk2"/>
          </a:solidFill>
          <a:ln>
            <a:noFill/>
          </a:ln>
        </p:spPr>
        <p:txBody>
          <a:bodyPr lIns="91425" tIns="45700" rIns="91425" bIns="45700" anchor="ctr" anchorCtr="0">
            <a:noAutofit/>
          </a:bodyPr>
          <a:lstStyle/>
          <a:p>
            <a:pPr>
              <a:spcBef>
                <a:spcPts val="0"/>
              </a:spcBef>
              <a:buNone/>
            </a:pPr>
            <a:endParaRPr/>
          </a:p>
        </p:txBody>
      </p:sp>
      <p:sp>
        <p:nvSpPr>
          <p:cNvPr id="26" name="Shape 26"/>
          <p:cNvSpPr txBox="1">
            <a:spLocks noGrp="1"/>
          </p:cNvSpPr>
          <p:nvPr>
            <p:ph type="title"/>
          </p:nvPr>
        </p:nvSpPr>
        <p:spPr>
          <a:xfrm>
            <a:off x="457200" y="274637"/>
            <a:ext cx="8229600" cy="1522199"/>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7" name="Shape 27"/>
          <p:cNvSpPr txBox="1">
            <a:spLocks noGrp="1"/>
          </p:cNvSpPr>
          <p:nvPr>
            <p:ph type="sldNum" idx="12"/>
          </p:nvPr>
        </p:nvSpPr>
        <p:spPr>
          <a:xfrm>
            <a:off x="8556791" y="6333134"/>
            <a:ext cx="548699" cy="524699"/>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28"/>
        <p:cNvGrpSpPr/>
        <p:nvPr/>
      </p:nvGrpSpPr>
      <p:grpSpPr>
        <a:xfrm>
          <a:off x="0" y="0"/>
          <a:ext cx="0" cy="0"/>
          <a:chOff x="0" y="0"/>
          <a:chExt cx="0" cy="0"/>
        </a:xfrm>
      </p:grpSpPr>
      <p:sp>
        <p:nvSpPr>
          <p:cNvPr id="29" name="Shape 29"/>
          <p:cNvSpPr/>
          <p:nvPr/>
        </p:nvSpPr>
        <p:spPr>
          <a:xfrm>
            <a:off x="0" y="5875078"/>
            <a:ext cx="8686800" cy="692700"/>
          </a:xfrm>
          <a:prstGeom prst="rect">
            <a:avLst/>
          </a:prstGeom>
          <a:solidFill>
            <a:schemeClr val="dk2"/>
          </a:solidFill>
          <a:ln>
            <a:noFill/>
          </a:ln>
        </p:spPr>
        <p:txBody>
          <a:bodyPr lIns="91425" tIns="45700" rIns="91425" bIns="45700" anchor="ctr" anchorCtr="0">
            <a:noAutofit/>
          </a:bodyPr>
          <a:lstStyle/>
          <a:p>
            <a:pPr>
              <a:spcBef>
                <a:spcPts val="0"/>
              </a:spcBef>
              <a:buNone/>
            </a:pPr>
            <a:endParaRPr/>
          </a:p>
        </p:txBody>
      </p:sp>
      <p:sp>
        <p:nvSpPr>
          <p:cNvPr id="30" name="Shape 30"/>
          <p:cNvSpPr txBox="1">
            <a:spLocks noGrp="1"/>
          </p:cNvSpPr>
          <p:nvPr>
            <p:ph type="body" idx="1"/>
          </p:nvPr>
        </p:nvSpPr>
        <p:spPr>
          <a:xfrm>
            <a:off x="457200" y="5875078"/>
            <a:ext cx="8229600" cy="692700"/>
          </a:xfrm>
          <a:prstGeom prst="rect">
            <a:avLst/>
          </a:prstGeom>
        </p:spPr>
        <p:txBody>
          <a:bodyPr lIns="91425" tIns="91425" rIns="91425" bIns="91425" anchor="ctr" anchorCtr="0"/>
          <a:lstStyle>
            <a:lvl1pPr>
              <a:spcBef>
                <a:spcPts val="0"/>
              </a:spcBef>
              <a:buClr>
                <a:schemeClr val="lt1"/>
              </a:buClr>
              <a:buSzPct val="100000"/>
              <a:buNone/>
              <a:defRPr sz="2400" b="1">
                <a:solidFill>
                  <a:schemeClr val="lt1"/>
                </a:solidFill>
              </a:defRPr>
            </a:lvl1pPr>
          </a:lstStyle>
          <a:p>
            <a:endParaRPr/>
          </a:p>
        </p:txBody>
      </p:sp>
      <p:sp>
        <p:nvSpPr>
          <p:cNvPr id="31" name="Shape 31"/>
          <p:cNvSpPr txBox="1">
            <a:spLocks noGrp="1"/>
          </p:cNvSpPr>
          <p:nvPr>
            <p:ph type="sldNum" idx="12"/>
          </p:nvPr>
        </p:nvSpPr>
        <p:spPr>
          <a:xfrm>
            <a:off x="8556791" y="6333134"/>
            <a:ext cx="548699" cy="524699"/>
          </a:xfrm>
          <a:prstGeom prst="rect">
            <a:avLst/>
          </a:prstGeom>
        </p:spPr>
        <p:txBody>
          <a:bodyPr lIns="91425" tIns="91425" rIns="91425" bIns="91425" anchor="ctr" anchorCtr="0">
            <a:noAutofit/>
          </a:bodyPr>
          <a:lstStyle>
            <a:lvl1pPr>
              <a:spcBef>
                <a:spcPts val="0"/>
              </a:spcBef>
              <a:buNone/>
              <a:defRPr>
                <a:solidFill>
                  <a:schemeClr val="dk1"/>
                </a:solidFill>
              </a:defRPr>
            </a:lvl1pPr>
          </a:lstStyle>
          <a:p>
            <a:pPr>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2"/>
        <p:cNvGrpSpPr/>
        <p:nvPr/>
      </p:nvGrpSpPr>
      <p:grpSpPr>
        <a:xfrm>
          <a:off x="0" y="0"/>
          <a:ext cx="0" cy="0"/>
          <a:chOff x="0" y="0"/>
          <a:chExt cx="0" cy="0"/>
        </a:xfrm>
      </p:grpSpPr>
      <p:sp>
        <p:nvSpPr>
          <p:cNvPr id="33" name="Shape 33"/>
          <p:cNvSpPr txBox="1">
            <a:spLocks noGrp="1"/>
          </p:cNvSpPr>
          <p:nvPr>
            <p:ph type="sldNum" idx="12"/>
          </p:nvPr>
        </p:nvSpPr>
        <p:spPr>
          <a:xfrm>
            <a:off x="8556791" y="6333134"/>
            <a:ext cx="548699" cy="524699"/>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74637"/>
            <a:ext cx="8229600" cy="1522199"/>
          </a:xfrm>
          <a:prstGeom prst="rect">
            <a:avLst/>
          </a:prstGeom>
          <a:noFill/>
          <a:ln>
            <a:noFill/>
          </a:ln>
        </p:spPr>
        <p:txBody>
          <a:bodyPr lIns="91425" tIns="91425" rIns="91425" bIns="91425" anchor="b" anchorCtr="0"/>
          <a:lstStyle>
            <a:lvl1pPr>
              <a:spcBef>
                <a:spcPts val="0"/>
              </a:spcBef>
              <a:buClr>
                <a:schemeClr val="lt1"/>
              </a:buClr>
              <a:buSzPct val="100000"/>
              <a:buNone/>
              <a:defRPr sz="4800" b="1">
                <a:solidFill>
                  <a:schemeClr val="lt1"/>
                </a:solidFill>
              </a:defRPr>
            </a:lvl1pPr>
            <a:lvl2pPr>
              <a:spcBef>
                <a:spcPts val="0"/>
              </a:spcBef>
              <a:buClr>
                <a:schemeClr val="lt1"/>
              </a:buClr>
              <a:buSzPct val="100000"/>
              <a:buNone/>
              <a:defRPr sz="4800" b="1">
                <a:solidFill>
                  <a:schemeClr val="lt1"/>
                </a:solidFill>
              </a:defRPr>
            </a:lvl2pPr>
            <a:lvl3pPr>
              <a:spcBef>
                <a:spcPts val="0"/>
              </a:spcBef>
              <a:buClr>
                <a:schemeClr val="lt1"/>
              </a:buClr>
              <a:buSzPct val="100000"/>
              <a:buNone/>
              <a:defRPr sz="4800" b="1">
                <a:solidFill>
                  <a:schemeClr val="lt1"/>
                </a:solidFill>
              </a:defRPr>
            </a:lvl3pPr>
            <a:lvl4pPr>
              <a:spcBef>
                <a:spcPts val="0"/>
              </a:spcBef>
              <a:buClr>
                <a:schemeClr val="lt1"/>
              </a:buClr>
              <a:buSzPct val="100000"/>
              <a:buNone/>
              <a:defRPr sz="4800" b="1">
                <a:solidFill>
                  <a:schemeClr val="lt1"/>
                </a:solidFill>
              </a:defRPr>
            </a:lvl4pPr>
            <a:lvl5pPr>
              <a:spcBef>
                <a:spcPts val="0"/>
              </a:spcBef>
              <a:buClr>
                <a:schemeClr val="lt1"/>
              </a:buClr>
              <a:buSzPct val="100000"/>
              <a:buNone/>
              <a:defRPr sz="4800" b="1">
                <a:solidFill>
                  <a:schemeClr val="lt1"/>
                </a:solidFill>
              </a:defRPr>
            </a:lvl5pPr>
            <a:lvl6pPr>
              <a:spcBef>
                <a:spcPts val="0"/>
              </a:spcBef>
              <a:buClr>
                <a:schemeClr val="lt1"/>
              </a:buClr>
              <a:buSzPct val="100000"/>
              <a:buNone/>
              <a:defRPr sz="4800" b="1">
                <a:solidFill>
                  <a:schemeClr val="lt1"/>
                </a:solidFill>
              </a:defRPr>
            </a:lvl6pPr>
            <a:lvl7pPr>
              <a:spcBef>
                <a:spcPts val="0"/>
              </a:spcBef>
              <a:buClr>
                <a:schemeClr val="lt1"/>
              </a:buClr>
              <a:buSzPct val="100000"/>
              <a:buNone/>
              <a:defRPr sz="4800" b="1">
                <a:solidFill>
                  <a:schemeClr val="lt1"/>
                </a:solidFill>
              </a:defRPr>
            </a:lvl7pPr>
            <a:lvl8pPr>
              <a:spcBef>
                <a:spcPts val="0"/>
              </a:spcBef>
              <a:buClr>
                <a:schemeClr val="lt1"/>
              </a:buClr>
              <a:buSzPct val="100000"/>
              <a:buNone/>
              <a:defRPr sz="4800" b="1">
                <a:solidFill>
                  <a:schemeClr val="lt1"/>
                </a:solidFill>
              </a:defRPr>
            </a:lvl8pPr>
            <a:lvl9pPr>
              <a:spcBef>
                <a:spcPts val="0"/>
              </a:spcBef>
              <a:buClr>
                <a:schemeClr val="lt1"/>
              </a:buClr>
              <a:buSzPct val="100000"/>
              <a:buNone/>
              <a:defRPr sz="4800" b="1">
                <a:solidFill>
                  <a:schemeClr val="lt1"/>
                </a:solidFill>
              </a:defRPr>
            </a:lvl9pPr>
          </a:lstStyle>
          <a:p>
            <a:endParaRPr/>
          </a:p>
        </p:txBody>
      </p:sp>
      <p:sp>
        <p:nvSpPr>
          <p:cNvPr id="6" name="Shape 6"/>
          <p:cNvSpPr txBox="1">
            <a:spLocks noGrp="1"/>
          </p:cNvSpPr>
          <p:nvPr>
            <p:ph type="body" idx="1"/>
          </p:nvPr>
        </p:nvSpPr>
        <p:spPr>
          <a:xfrm>
            <a:off x="457200" y="1947332"/>
            <a:ext cx="8229600" cy="4620299"/>
          </a:xfrm>
          <a:prstGeom prst="rect">
            <a:avLst/>
          </a:prstGeom>
          <a:noFill/>
          <a:ln>
            <a:noFill/>
          </a:ln>
        </p:spPr>
        <p:txBody>
          <a:bodyPr lIns="91425" tIns="91425" rIns="91425" bIns="91425" anchor="t" anchorCtr="0"/>
          <a:lstStyle>
            <a:lvl1pPr>
              <a:spcBef>
                <a:spcPts val="600"/>
              </a:spcBef>
              <a:buClr>
                <a:schemeClr val="dk2"/>
              </a:buClr>
              <a:buSzPct val="100000"/>
              <a:defRPr sz="3000">
                <a:solidFill>
                  <a:schemeClr val="dk2"/>
                </a:solidFill>
              </a:defRPr>
            </a:lvl1pPr>
            <a:lvl2pPr>
              <a:spcBef>
                <a:spcPts val="480"/>
              </a:spcBef>
              <a:buClr>
                <a:schemeClr val="dk2"/>
              </a:buClr>
              <a:buSzPct val="100000"/>
              <a:defRPr sz="2400">
                <a:solidFill>
                  <a:schemeClr val="dk2"/>
                </a:solidFill>
              </a:defRPr>
            </a:lvl2pPr>
            <a:lvl3pPr>
              <a:spcBef>
                <a:spcPts val="480"/>
              </a:spcBef>
              <a:buClr>
                <a:schemeClr val="dk2"/>
              </a:buClr>
              <a:buSzPct val="100000"/>
              <a:defRPr sz="2400">
                <a:solidFill>
                  <a:schemeClr val="dk2"/>
                </a:solidFill>
              </a:defRPr>
            </a:lvl3pPr>
            <a:lvl4pPr>
              <a:spcBef>
                <a:spcPts val="360"/>
              </a:spcBef>
              <a:buClr>
                <a:schemeClr val="dk2"/>
              </a:buClr>
              <a:buSzPct val="100000"/>
              <a:defRPr sz="1800">
                <a:solidFill>
                  <a:schemeClr val="dk2"/>
                </a:solidFill>
              </a:defRPr>
            </a:lvl4pPr>
            <a:lvl5pPr>
              <a:spcBef>
                <a:spcPts val="360"/>
              </a:spcBef>
              <a:buClr>
                <a:schemeClr val="dk2"/>
              </a:buClr>
              <a:buSzPct val="100000"/>
              <a:defRPr sz="1800">
                <a:solidFill>
                  <a:schemeClr val="dk2"/>
                </a:solidFill>
              </a:defRPr>
            </a:lvl5pPr>
            <a:lvl6pPr>
              <a:spcBef>
                <a:spcPts val="360"/>
              </a:spcBef>
              <a:buClr>
                <a:schemeClr val="dk2"/>
              </a:buClr>
              <a:buSzPct val="100000"/>
              <a:defRPr sz="1800">
                <a:solidFill>
                  <a:schemeClr val="dk2"/>
                </a:solidFill>
              </a:defRPr>
            </a:lvl6pPr>
            <a:lvl7pPr>
              <a:spcBef>
                <a:spcPts val="360"/>
              </a:spcBef>
              <a:buClr>
                <a:schemeClr val="dk2"/>
              </a:buClr>
              <a:buSzPct val="100000"/>
              <a:defRPr sz="1800">
                <a:solidFill>
                  <a:schemeClr val="dk2"/>
                </a:solidFill>
              </a:defRPr>
            </a:lvl7pPr>
            <a:lvl8pPr>
              <a:spcBef>
                <a:spcPts val="360"/>
              </a:spcBef>
              <a:buClr>
                <a:schemeClr val="dk2"/>
              </a:buClr>
              <a:buSzPct val="100000"/>
              <a:defRPr sz="1800">
                <a:solidFill>
                  <a:schemeClr val="dk2"/>
                </a:solidFill>
              </a:defRPr>
            </a:lvl8pPr>
            <a:lvl9pPr>
              <a:spcBef>
                <a:spcPts val="360"/>
              </a:spcBef>
              <a:buClr>
                <a:schemeClr val="dk2"/>
              </a:buClr>
              <a:buSzPct val="100000"/>
              <a:defRPr sz="1800">
                <a:solidFill>
                  <a:schemeClr val="dk2"/>
                </a:solidFill>
              </a:defRPr>
            </a:lvl9pPr>
          </a:lstStyle>
          <a:p>
            <a:endParaRPr/>
          </a:p>
        </p:txBody>
      </p:sp>
      <p:sp>
        <p:nvSpPr>
          <p:cNvPr id="7" name="Shape 7"/>
          <p:cNvSpPr txBox="1">
            <a:spLocks noGrp="1"/>
          </p:cNvSpPr>
          <p:nvPr>
            <p:ph type="sldNum" idx="12"/>
          </p:nvPr>
        </p:nvSpPr>
        <p:spPr>
          <a:xfrm>
            <a:off x="8556791" y="6333134"/>
            <a:ext cx="548699" cy="524699"/>
          </a:xfrm>
          <a:prstGeom prst="rect">
            <a:avLst/>
          </a:prstGeom>
          <a:noFill/>
          <a:ln>
            <a:noFill/>
          </a:ln>
        </p:spPr>
        <p:txBody>
          <a:bodyPr lIns="91425" tIns="91425" rIns="91425" bIns="91425" anchor="ctr" anchorCtr="0">
            <a:noAutofit/>
          </a:bodyPr>
          <a:lstStyle>
            <a:lvl1pPr algn="r">
              <a:spcBef>
                <a:spcPts val="0"/>
              </a:spcBef>
              <a:buNone/>
              <a:defRPr sz="1300">
                <a:solidFill>
                  <a:schemeClr val="dk2"/>
                </a:solidFill>
              </a:defRPr>
            </a:lvl1pPr>
          </a:lstStyle>
          <a:p>
            <a:pPr>
              <a:spcBef>
                <a:spcPts val="0"/>
              </a:spcBef>
              <a:buNone/>
            </a:pPr>
            <a:fld id="{00000000-1234-1234-1234-123412341234}" type="slidenum">
              <a:rPr lang="en"/>
              <a:t>‹#›</a:t>
            </a:fld>
            <a:endParaRPr lang="en"/>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4"/>
        <p:cNvGrpSpPr/>
        <p:nvPr/>
      </p:nvGrpSpPr>
      <p:grpSpPr>
        <a:xfrm>
          <a:off x="0" y="0"/>
          <a:ext cx="0" cy="0"/>
          <a:chOff x="0" y="0"/>
          <a:chExt cx="0" cy="0"/>
        </a:xfrm>
      </p:grpSpPr>
      <p:sp>
        <p:nvSpPr>
          <p:cNvPr id="35" name="Shape 35"/>
          <p:cNvSpPr txBox="1">
            <a:spLocks noGrp="1"/>
          </p:cNvSpPr>
          <p:nvPr>
            <p:ph type="ctrTitle"/>
          </p:nvPr>
        </p:nvSpPr>
        <p:spPr>
          <a:xfrm>
            <a:off x="685800" y="1734342"/>
            <a:ext cx="7772400" cy="2245499"/>
          </a:xfrm>
          <a:prstGeom prst="rect">
            <a:avLst/>
          </a:prstGeom>
        </p:spPr>
        <p:txBody>
          <a:bodyPr lIns="91425" tIns="91425" rIns="91425" bIns="91425" anchor="b" anchorCtr="0">
            <a:noAutofit/>
          </a:bodyPr>
          <a:lstStyle/>
          <a:p>
            <a:pPr>
              <a:spcBef>
                <a:spcPts val="0"/>
              </a:spcBef>
              <a:buNone/>
            </a:pPr>
            <a:r>
              <a:rPr lang="en"/>
              <a:t>Wetland Creation</a:t>
            </a:r>
          </a:p>
        </p:txBody>
      </p:sp>
      <p:sp>
        <p:nvSpPr>
          <p:cNvPr id="36" name="Shape 36"/>
          <p:cNvSpPr txBox="1">
            <a:spLocks noGrp="1"/>
          </p:cNvSpPr>
          <p:nvPr>
            <p:ph type="subTitle" idx="1"/>
          </p:nvPr>
        </p:nvSpPr>
        <p:spPr>
          <a:xfrm>
            <a:off x="685800" y="4124476"/>
            <a:ext cx="7772400" cy="949799"/>
          </a:xfrm>
          <a:prstGeom prst="rect">
            <a:avLst/>
          </a:prstGeom>
        </p:spPr>
        <p:txBody>
          <a:bodyPr lIns="91425" tIns="91425" rIns="91425" bIns="91425" anchor="ctr" anchorCtr="0">
            <a:noAutofit/>
          </a:bodyPr>
          <a:lstStyle/>
          <a:p>
            <a:pPr>
              <a:spcBef>
                <a:spcPts val="0"/>
              </a:spcBef>
              <a:buNone/>
            </a:pPr>
            <a:r>
              <a:rPr lang="en"/>
              <a:t>Why and How</a:t>
            </a:r>
          </a:p>
        </p:txBody>
      </p:sp>
      <p:sp>
        <p:nvSpPr>
          <p:cNvPr id="37" name="Shape 37"/>
          <p:cNvSpPr txBox="1"/>
          <p:nvPr/>
        </p:nvSpPr>
        <p:spPr>
          <a:xfrm>
            <a:off x="685800" y="5286825"/>
            <a:ext cx="6444000" cy="751800"/>
          </a:xfrm>
          <a:prstGeom prst="rect">
            <a:avLst/>
          </a:prstGeom>
          <a:noFill/>
          <a:ln>
            <a:noFill/>
          </a:ln>
        </p:spPr>
        <p:txBody>
          <a:bodyPr lIns="91425" tIns="91425" rIns="91425" bIns="91425" anchor="t" anchorCtr="0">
            <a:noAutofit/>
          </a:bodyPr>
          <a:lstStyle/>
          <a:p>
            <a:pPr>
              <a:spcBef>
                <a:spcPts val="0"/>
              </a:spcBef>
              <a:buNone/>
            </a:pPr>
            <a:r>
              <a:rPr lang="en" sz="1800"/>
              <a:t>Char Ison and Caleb Asbury</a:t>
            </a:r>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457200" y="274637"/>
            <a:ext cx="8229600" cy="1522199"/>
          </a:xfrm>
          <a:prstGeom prst="rect">
            <a:avLst/>
          </a:prstGeom>
        </p:spPr>
        <p:txBody>
          <a:bodyPr lIns="91425" tIns="91425" rIns="91425" bIns="91425" anchor="b" anchorCtr="0">
            <a:noAutofit/>
          </a:bodyPr>
          <a:lstStyle/>
          <a:p>
            <a:pPr>
              <a:spcBef>
                <a:spcPts val="0"/>
              </a:spcBef>
              <a:buNone/>
            </a:pPr>
            <a:r>
              <a:rPr lang="en"/>
              <a:t>First, Find a Site</a:t>
            </a:r>
          </a:p>
        </p:txBody>
      </p:sp>
      <p:sp>
        <p:nvSpPr>
          <p:cNvPr id="99" name="Shape 99"/>
          <p:cNvSpPr txBox="1">
            <a:spLocks noGrp="1"/>
          </p:cNvSpPr>
          <p:nvPr>
            <p:ph type="body" idx="1"/>
          </p:nvPr>
        </p:nvSpPr>
        <p:spPr>
          <a:xfrm>
            <a:off x="325425" y="1962078"/>
            <a:ext cx="4580100" cy="4737300"/>
          </a:xfrm>
          <a:prstGeom prst="rect">
            <a:avLst/>
          </a:prstGeom>
        </p:spPr>
        <p:txBody>
          <a:bodyPr lIns="91425" tIns="91425" rIns="91425" bIns="91425" anchor="t" anchorCtr="0">
            <a:noAutofit/>
          </a:bodyPr>
          <a:lstStyle/>
          <a:p>
            <a:pPr marL="457200" lvl="0" indent="-419100" rtl="0">
              <a:spcBef>
                <a:spcPts val="0"/>
              </a:spcBef>
              <a:buClr>
                <a:schemeClr val="dk2"/>
              </a:buClr>
              <a:buSzPct val="100000"/>
              <a:buFont typeface="Arial"/>
              <a:buChar char="●"/>
            </a:pPr>
            <a:r>
              <a:rPr lang="en" dirty="0"/>
              <a:t>A suitable site must be found for wetland creation</a:t>
            </a:r>
          </a:p>
          <a:p>
            <a:pPr lvl="0" rtl="0">
              <a:spcBef>
                <a:spcPts val="0"/>
              </a:spcBef>
              <a:buNone/>
            </a:pPr>
            <a:endParaRPr sz="1000" dirty="0"/>
          </a:p>
          <a:p>
            <a:pPr marL="914400" lvl="1" indent="-381000" rtl="0">
              <a:spcBef>
                <a:spcPts val="0"/>
              </a:spcBef>
              <a:buClr>
                <a:schemeClr val="dk2"/>
              </a:buClr>
              <a:buSzPct val="80000"/>
              <a:buFont typeface="Courier New"/>
              <a:buChar char="o"/>
            </a:pPr>
            <a:r>
              <a:rPr lang="en" dirty="0"/>
              <a:t>Looking for water inputs</a:t>
            </a:r>
          </a:p>
          <a:p>
            <a:pPr marL="0" lvl="0" indent="0" rtl="0">
              <a:spcBef>
                <a:spcPts val="0"/>
              </a:spcBef>
              <a:buNone/>
            </a:pPr>
            <a:endParaRPr sz="1000" dirty="0"/>
          </a:p>
          <a:p>
            <a:pPr marL="914400" lvl="1" indent="-381000" rtl="0">
              <a:spcBef>
                <a:spcPts val="0"/>
              </a:spcBef>
              <a:buClr>
                <a:schemeClr val="dk2"/>
              </a:buClr>
              <a:buSzPct val="80000"/>
              <a:buFont typeface="Courier New"/>
              <a:buChar char="o"/>
            </a:pPr>
            <a:r>
              <a:rPr lang="en" dirty="0"/>
              <a:t>Existing wetland vegetation</a:t>
            </a:r>
          </a:p>
          <a:p>
            <a:pPr marL="457200" lvl="0" indent="0" rtl="0">
              <a:spcBef>
                <a:spcPts val="0"/>
              </a:spcBef>
              <a:buNone/>
            </a:pPr>
            <a:endParaRPr sz="1200" dirty="0"/>
          </a:p>
          <a:p>
            <a:pPr marL="914400" lvl="1" indent="-381000" rtl="0">
              <a:spcBef>
                <a:spcPts val="0"/>
              </a:spcBef>
              <a:buClr>
                <a:schemeClr val="dk2"/>
              </a:buClr>
              <a:buSzPct val="80000"/>
              <a:buFont typeface="Courier New"/>
              <a:buChar char="o"/>
            </a:pPr>
            <a:r>
              <a:rPr lang="en" dirty="0"/>
              <a:t>Soils with hydric properties</a:t>
            </a:r>
          </a:p>
          <a:p>
            <a:pPr marL="0" lvl="0" indent="0" rtl="0">
              <a:spcBef>
                <a:spcPts val="0"/>
              </a:spcBef>
              <a:buNone/>
            </a:pPr>
            <a:endParaRPr lang="en-US" sz="1000" dirty="0" smtClean="0"/>
          </a:p>
          <a:p>
            <a:pPr marL="0" lvl="0" indent="0" rtl="0">
              <a:spcBef>
                <a:spcPts val="0"/>
              </a:spcBef>
              <a:buNone/>
            </a:pPr>
            <a:endParaRPr sz="1000" dirty="0"/>
          </a:p>
          <a:p>
            <a:pPr lvl="0">
              <a:spcBef>
                <a:spcPts val="0"/>
              </a:spcBef>
              <a:buNone/>
            </a:pPr>
            <a:r>
              <a:rPr lang="en" sz="1800" dirty="0"/>
              <a:t>Also will need permission from landowner</a:t>
            </a:r>
          </a:p>
        </p:txBody>
      </p:sp>
      <p:pic>
        <p:nvPicPr>
          <p:cNvPr id="100" name="Shape 100"/>
          <p:cNvPicPr preferRelativeResize="0"/>
          <p:nvPr/>
        </p:nvPicPr>
        <p:blipFill>
          <a:blip r:embed="rId3">
            <a:alphaModFix/>
          </a:blip>
          <a:stretch>
            <a:fillRect/>
          </a:stretch>
        </p:blipFill>
        <p:spPr>
          <a:xfrm>
            <a:off x="4796975" y="2763427"/>
            <a:ext cx="3889825" cy="2920998"/>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Shape 105"/>
          <p:cNvSpPr txBox="1">
            <a:spLocks noGrp="1"/>
          </p:cNvSpPr>
          <p:nvPr>
            <p:ph type="title"/>
          </p:nvPr>
        </p:nvSpPr>
        <p:spPr>
          <a:xfrm>
            <a:off x="457200" y="274637"/>
            <a:ext cx="8229600" cy="1522199"/>
          </a:xfrm>
          <a:prstGeom prst="rect">
            <a:avLst/>
          </a:prstGeom>
        </p:spPr>
        <p:txBody>
          <a:bodyPr lIns="91425" tIns="91425" rIns="91425" bIns="91425" anchor="b" anchorCtr="0">
            <a:noAutofit/>
          </a:bodyPr>
          <a:lstStyle/>
          <a:p>
            <a:pPr>
              <a:spcBef>
                <a:spcPts val="0"/>
              </a:spcBef>
              <a:buNone/>
            </a:pPr>
            <a:r>
              <a:rPr lang="en"/>
              <a:t>Design</a:t>
            </a:r>
          </a:p>
        </p:txBody>
      </p:sp>
      <p:sp>
        <p:nvSpPr>
          <p:cNvPr id="106" name="Shape 106"/>
          <p:cNvSpPr txBox="1">
            <a:spLocks noGrp="1"/>
          </p:cNvSpPr>
          <p:nvPr>
            <p:ph type="body" idx="1"/>
          </p:nvPr>
        </p:nvSpPr>
        <p:spPr>
          <a:xfrm>
            <a:off x="457200" y="1872024"/>
            <a:ext cx="5026800" cy="4770899"/>
          </a:xfrm>
          <a:prstGeom prst="rect">
            <a:avLst/>
          </a:prstGeom>
        </p:spPr>
        <p:txBody>
          <a:bodyPr lIns="91425" tIns="91425" rIns="91425" bIns="91425" anchor="t" anchorCtr="0">
            <a:noAutofit/>
          </a:bodyPr>
          <a:lstStyle/>
          <a:p>
            <a:pPr marL="457200" lvl="0" indent="-419100" rtl="0">
              <a:spcBef>
                <a:spcPts val="0"/>
              </a:spcBef>
              <a:buClr>
                <a:schemeClr val="dk2"/>
              </a:buClr>
              <a:buSzPct val="100000"/>
              <a:buFont typeface="Arial"/>
              <a:buChar char="●"/>
            </a:pPr>
            <a:r>
              <a:rPr lang="en" dirty="0"/>
              <a:t>Professional Survey</a:t>
            </a:r>
          </a:p>
          <a:p>
            <a:pPr lvl="0" rtl="0">
              <a:spcBef>
                <a:spcPts val="0"/>
              </a:spcBef>
              <a:buNone/>
            </a:pPr>
            <a:endParaRPr sz="1000" dirty="0"/>
          </a:p>
          <a:p>
            <a:pPr marL="457200" lvl="0" indent="-419100" rtl="0">
              <a:spcBef>
                <a:spcPts val="0"/>
              </a:spcBef>
              <a:buClr>
                <a:schemeClr val="dk2"/>
              </a:buClr>
              <a:buSzPct val="100000"/>
              <a:buFont typeface="Arial"/>
              <a:buChar char="●"/>
            </a:pPr>
            <a:r>
              <a:rPr lang="en" dirty="0"/>
              <a:t>Engineers</a:t>
            </a:r>
          </a:p>
          <a:p>
            <a:pPr lvl="0" rtl="0">
              <a:spcBef>
                <a:spcPts val="0"/>
              </a:spcBef>
              <a:buNone/>
            </a:pPr>
            <a:endParaRPr sz="1000" dirty="0"/>
          </a:p>
          <a:p>
            <a:pPr marL="914400" lvl="1" indent="-381000" rtl="0">
              <a:spcBef>
                <a:spcPts val="0"/>
              </a:spcBef>
              <a:buClr>
                <a:schemeClr val="dk2"/>
              </a:buClr>
              <a:buSzPct val="80000"/>
              <a:buFont typeface="Courier New"/>
              <a:buChar char="o"/>
            </a:pPr>
            <a:r>
              <a:rPr lang="en" dirty="0"/>
              <a:t>Must design a wetland that provides adequate hydrology, soils, and vegetation</a:t>
            </a:r>
          </a:p>
          <a:p>
            <a:pPr lvl="0" rtl="0">
              <a:spcBef>
                <a:spcPts val="0"/>
              </a:spcBef>
              <a:buNone/>
            </a:pPr>
            <a:endParaRPr sz="1000" dirty="0"/>
          </a:p>
          <a:p>
            <a:pPr marL="914400" lvl="1" indent="-381000" rtl="0">
              <a:spcBef>
                <a:spcPts val="0"/>
              </a:spcBef>
              <a:buClr>
                <a:schemeClr val="dk2"/>
              </a:buClr>
              <a:buSzPct val="80000"/>
              <a:buFont typeface="Courier New"/>
              <a:buChar char="o"/>
            </a:pPr>
            <a:r>
              <a:rPr lang="en" dirty="0"/>
              <a:t>These are the three large components required for mitigation projects to succeed.</a:t>
            </a:r>
          </a:p>
        </p:txBody>
      </p:sp>
      <p:pic>
        <p:nvPicPr>
          <p:cNvPr id="107" name="Shape 107"/>
          <p:cNvPicPr preferRelativeResize="0"/>
          <p:nvPr/>
        </p:nvPicPr>
        <p:blipFill rotWithShape="1">
          <a:blip r:embed="rId3">
            <a:alphaModFix/>
          </a:blip>
          <a:srcRect/>
          <a:stretch/>
        </p:blipFill>
        <p:spPr>
          <a:xfrm>
            <a:off x="5421625" y="2169750"/>
            <a:ext cx="3419399" cy="4175449"/>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457200" y="274637"/>
            <a:ext cx="8229600" cy="1522199"/>
          </a:xfrm>
          <a:prstGeom prst="rect">
            <a:avLst/>
          </a:prstGeom>
        </p:spPr>
        <p:txBody>
          <a:bodyPr lIns="91425" tIns="91425" rIns="91425" bIns="91425" anchor="b" anchorCtr="0">
            <a:noAutofit/>
          </a:bodyPr>
          <a:lstStyle/>
          <a:p>
            <a:pPr>
              <a:spcBef>
                <a:spcPts val="0"/>
              </a:spcBef>
              <a:buNone/>
            </a:pPr>
            <a:r>
              <a:rPr lang="en"/>
              <a:t>Coordination</a:t>
            </a:r>
          </a:p>
        </p:txBody>
      </p:sp>
      <p:sp>
        <p:nvSpPr>
          <p:cNvPr id="113" name="Shape 113"/>
          <p:cNvSpPr txBox="1">
            <a:spLocks noGrp="1"/>
          </p:cNvSpPr>
          <p:nvPr>
            <p:ph type="body" idx="1"/>
          </p:nvPr>
        </p:nvSpPr>
        <p:spPr>
          <a:xfrm>
            <a:off x="457200" y="1947332"/>
            <a:ext cx="8229600" cy="4620299"/>
          </a:xfrm>
          <a:prstGeom prst="rect">
            <a:avLst/>
          </a:prstGeom>
        </p:spPr>
        <p:txBody>
          <a:bodyPr lIns="91425" tIns="91425" rIns="91425" bIns="91425" anchor="t" anchorCtr="0">
            <a:noAutofit/>
          </a:bodyPr>
          <a:lstStyle/>
          <a:p>
            <a:pPr marL="457200" lvl="0" indent="-419100" rtl="0">
              <a:spcBef>
                <a:spcPts val="0"/>
              </a:spcBef>
              <a:buClr>
                <a:schemeClr val="dk2"/>
              </a:buClr>
              <a:buSzPct val="100000"/>
              <a:buFont typeface="Arial"/>
              <a:buChar char="●"/>
            </a:pPr>
            <a:r>
              <a:rPr lang="en"/>
              <a:t>Keep all stakeholders involved</a:t>
            </a:r>
          </a:p>
          <a:p>
            <a:pPr marL="914400" lvl="1" indent="-381000" rtl="0">
              <a:spcBef>
                <a:spcPts val="0"/>
              </a:spcBef>
              <a:buClr>
                <a:schemeClr val="dk2"/>
              </a:buClr>
              <a:buSzPct val="80000"/>
              <a:buFont typeface="Courier New"/>
              <a:buChar char="o"/>
            </a:pPr>
            <a:r>
              <a:rPr lang="en"/>
              <a:t>Landowner</a:t>
            </a:r>
          </a:p>
          <a:p>
            <a:pPr marL="914400" lvl="1" indent="-381000" rtl="0">
              <a:spcBef>
                <a:spcPts val="0"/>
              </a:spcBef>
              <a:buClr>
                <a:schemeClr val="dk2"/>
              </a:buClr>
              <a:buSzPct val="80000"/>
              <a:buFont typeface="Courier New"/>
              <a:buChar char="o"/>
            </a:pPr>
            <a:r>
              <a:rPr lang="en"/>
              <a:t>Regulatory agencies</a:t>
            </a:r>
          </a:p>
          <a:p>
            <a:pPr marL="914400" lvl="1" indent="-381000" rtl="0">
              <a:spcBef>
                <a:spcPts val="0"/>
              </a:spcBef>
              <a:buClr>
                <a:schemeClr val="dk2"/>
              </a:buClr>
              <a:buSzPct val="80000"/>
              <a:buFont typeface="Courier New"/>
              <a:buChar char="o"/>
            </a:pPr>
            <a:r>
              <a:rPr lang="en"/>
              <a:t>County Surveyor</a:t>
            </a:r>
          </a:p>
          <a:p>
            <a:pPr marL="914400" lvl="1" indent="-381000" rtl="0">
              <a:spcBef>
                <a:spcPts val="0"/>
              </a:spcBef>
              <a:buClr>
                <a:schemeClr val="dk2"/>
              </a:buClr>
              <a:buSzPct val="80000"/>
              <a:buFont typeface="Courier New"/>
              <a:buChar char="o"/>
            </a:pPr>
            <a:r>
              <a:rPr lang="en"/>
              <a:t>Client (entity causing mitigation process)</a:t>
            </a:r>
          </a:p>
          <a:p>
            <a:pPr marL="914400" lvl="1" indent="-381000" rtl="0">
              <a:spcBef>
                <a:spcPts val="0"/>
              </a:spcBef>
              <a:buClr>
                <a:schemeClr val="dk2"/>
              </a:buClr>
              <a:buSzPct val="80000"/>
              <a:buFont typeface="Courier New"/>
              <a:buChar char="o"/>
            </a:pPr>
            <a:r>
              <a:rPr lang="en"/>
              <a:t>Engineers/surveyors</a:t>
            </a:r>
          </a:p>
          <a:p>
            <a:pPr marL="914400" lvl="1" indent="-381000" rtl="0">
              <a:spcBef>
                <a:spcPts val="0"/>
              </a:spcBef>
              <a:buClr>
                <a:schemeClr val="dk2"/>
              </a:buClr>
              <a:buSzPct val="80000"/>
              <a:buFont typeface="Courier New"/>
              <a:buChar char="o"/>
            </a:pPr>
            <a:r>
              <a:rPr lang="en"/>
              <a:t>Earthwork contractor</a:t>
            </a:r>
          </a:p>
          <a:p>
            <a:pPr marL="457200" lvl="0" indent="0" rtl="0">
              <a:spcBef>
                <a:spcPts val="0"/>
              </a:spcBef>
              <a:buNone/>
            </a:pPr>
            <a:endParaRPr sz="1000"/>
          </a:p>
          <a:p>
            <a:pPr marL="457200" lvl="0" indent="-419100">
              <a:spcBef>
                <a:spcPts val="0"/>
              </a:spcBef>
              <a:buClr>
                <a:schemeClr val="dk2"/>
              </a:buClr>
              <a:buSzPct val="100000"/>
              <a:buFont typeface="Arial"/>
              <a:buChar char="●"/>
            </a:pPr>
            <a:r>
              <a:rPr lang="en"/>
              <a:t>Submit mitigation plan to regulatory agencies for approval--it contains goals required for eventual mitigation release</a:t>
            </a:r>
          </a:p>
        </p:txBody>
      </p:sp>
    </p:spTree>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Shape 118"/>
          <p:cNvSpPr txBox="1">
            <a:spLocks noGrp="1"/>
          </p:cNvSpPr>
          <p:nvPr>
            <p:ph type="title"/>
          </p:nvPr>
        </p:nvSpPr>
        <p:spPr>
          <a:xfrm>
            <a:off x="457200" y="274637"/>
            <a:ext cx="8229600" cy="1522199"/>
          </a:xfrm>
          <a:prstGeom prst="rect">
            <a:avLst/>
          </a:prstGeom>
        </p:spPr>
        <p:txBody>
          <a:bodyPr lIns="91425" tIns="91425" rIns="91425" bIns="91425" anchor="b" anchorCtr="0">
            <a:noAutofit/>
          </a:bodyPr>
          <a:lstStyle/>
          <a:p>
            <a:pPr>
              <a:spcBef>
                <a:spcPts val="0"/>
              </a:spcBef>
              <a:buNone/>
            </a:pPr>
            <a:r>
              <a:rPr lang="en"/>
              <a:t>Construction</a:t>
            </a:r>
          </a:p>
        </p:txBody>
      </p:sp>
      <p:sp>
        <p:nvSpPr>
          <p:cNvPr id="119" name="Shape 119"/>
          <p:cNvSpPr txBox="1">
            <a:spLocks noGrp="1"/>
          </p:cNvSpPr>
          <p:nvPr>
            <p:ph type="body" idx="1"/>
          </p:nvPr>
        </p:nvSpPr>
        <p:spPr>
          <a:xfrm>
            <a:off x="457200" y="1947325"/>
            <a:ext cx="3520200" cy="4620299"/>
          </a:xfrm>
          <a:prstGeom prst="rect">
            <a:avLst/>
          </a:prstGeom>
        </p:spPr>
        <p:txBody>
          <a:bodyPr lIns="91425" tIns="91425" rIns="91425" bIns="91425" anchor="t" anchorCtr="0">
            <a:noAutofit/>
          </a:bodyPr>
          <a:lstStyle/>
          <a:p>
            <a:pPr marL="457200" lvl="0" indent="-419100" rtl="0">
              <a:spcBef>
                <a:spcPts val="0"/>
              </a:spcBef>
              <a:buClr>
                <a:schemeClr val="dk2"/>
              </a:buClr>
              <a:buSzPct val="100000"/>
              <a:buFont typeface="Arial"/>
              <a:buChar char="●"/>
            </a:pPr>
            <a:r>
              <a:rPr lang="en" dirty="0"/>
              <a:t>Can we build it?  Yes we can!  They said it was OK!</a:t>
            </a:r>
          </a:p>
          <a:p>
            <a:pPr lvl="0" rtl="0">
              <a:spcBef>
                <a:spcPts val="0"/>
              </a:spcBef>
              <a:buNone/>
            </a:pPr>
            <a:endParaRPr dirty="0"/>
          </a:p>
          <a:p>
            <a:pPr marL="457200" lvl="0" indent="-419100">
              <a:spcBef>
                <a:spcPts val="0"/>
              </a:spcBef>
              <a:buClr>
                <a:schemeClr val="dk2"/>
              </a:buClr>
              <a:buSzPct val="100000"/>
              <a:buFont typeface="Arial"/>
              <a:buChar char="●"/>
            </a:pPr>
            <a:r>
              <a:rPr lang="en" dirty="0"/>
              <a:t>Microtopography is a good </a:t>
            </a:r>
            <a:r>
              <a:rPr lang="en" dirty="0" smtClean="0"/>
              <a:t>thing</a:t>
            </a:r>
          </a:p>
          <a:p>
            <a:pPr marL="457200" lvl="0" indent="-419100">
              <a:spcBef>
                <a:spcPts val="0"/>
              </a:spcBef>
              <a:buClr>
                <a:schemeClr val="dk2"/>
              </a:buClr>
              <a:buSzPct val="100000"/>
              <a:buFont typeface="Arial"/>
              <a:buChar char="●"/>
            </a:pPr>
            <a:endParaRPr lang="en" dirty="0"/>
          </a:p>
          <a:p>
            <a:pPr marL="457200" lvl="0" indent="-419100">
              <a:spcBef>
                <a:spcPts val="0"/>
              </a:spcBef>
              <a:buClr>
                <a:schemeClr val="dk2"/>
              </a:buClr>
              <a:buSzPct val="100000"/>
              <a:buFont typeface="Arial"/>
              <a:buChar char="●"/>
            </a:pPr>
            <a:r>
              <a:rPr lang="en" dirty="0" smtClean="0"/>
              <a:t>Lots of planting</a:t>
            </a:r>
            <a:endParaRPr lang="en" dirty="0"/>
          </a:p>
        </p:txBody>
      </p:sp>
      <p:pic>
        <p:nvPicPr>
          <p:cNvPr id="120" name="Shape 120"/>
          <p:cNvPicPr preferRelativeResize="0"/>
          <p:nvPr/>
        </p:nvPicPr>
        <p:blipFill>
          <a:blip r:embed="rId3">
            <a:alphaModFix/>
          </a:blip>
          <a:stretch>
            <a:fillRect/>
          </a:stretch>
        </p:blipFill>
        <p:spPr>
          <a:xfrm>
            <a:off x="4905450" y="1974950"/>
            <a:ext cx="3049352" cy="2287025"/>
          </a:xfrm>
          <a:prstGeom prst="rect">
            <a:avLst/>
          </a:prstGeom>
          <a:noFill/>
          <a:ln>
            <a:noFill/>
          </a:ln>
        </p:spPr>
      </p:pic>
      <p:pic>
        <p:nvPicPr>
          <p:cNvPr id="121" name="Shape 121"/>
          <p:cNvPicPr preferRelativeResize="0"/>
          <p:nvPr/>
        </p:nvPicPr>
        <p:blipFill>
          <a:blip r:embed="rId4">
            <a:alphaModFix/>
          </a:blip>
          <a:stretch>
            <a:fillRect/>
          </a:stretch>
        </p:blipFill>
        <p:spPr>
          <a:xfrm>
            <a:off x="4905450" y="4367774"/>
            <a:ext cx="3049352" cy="2287025"/>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a:off x="457200" y="274637"/>
            <a:ext cx="8229600" cy="1522199"/>
          </a:xfrm>
          <a:prstGeom prst="rect">
            <a:avLst/>
          </a:prstGeom>
        </p:spPr>
        <p:txBody>
          <a:bodyPr lIns="91425" tIns="91425" rIns="91425" bIns="91425" anchor="b" anchorCtr="0">
            <a:noAutofit/>
          </a:bodyPr>
          <a:lstStyle/>
          <a:p>
            <a:pPr>
              <a:spcBef>
                <a:spcPts val="0"/>
              </a:spcBef>
              <a:buNone/>
            </a:pPr>
            <a:r>
              <a:rPr lang="en"/>
              <a:t>Maintenance</a:t>
            </a:r>
          </a:p>
        </p:txBody>
      </p:sp>
      <p:sp>
        <p:nvSpPr>
          <p:cNvPr id="127" name="Shape 127"/>
          <p:cNvSpPr txBox="1">
            <a:spLocks noGrp="1"/>
          </p:cNvSpPr>
          <p:nvPr>
            <p:ph type="body" idx="1"/>
          </p:nvPr>
        </p:nvSpPr>
        <p:spPr>
          <a:xfrm>
            <a:off x="457200" y="1917376"/>
            <a:ext cx="4122900" cy="4770899"/>
          </a:xfrm>
          <a:prstGeom prst="rect">
            <a:avLst/>
          </a:prstGeom>
        </p:spPr>
        <p:txBody>
          <a:bodyPr lIns="91425" tIns="91425" rIns="91425" bIns="91425" anchor="t" anchorCtr="0">
            <a:noAutofit/>
          </a:bodyPr>
          <a:lstStyle/>
          <a:p>
            <a:pPr marL="457200" lvl="0" indent="-419100" rtl="0">
              <a:spcBef>
                <a:spcPts val="0"/>
              </a:spcBef>
              <a:buClr>
                <a:schemeClr val="dk2"/>
              </a:buClr>
              <a:buSzPct val="100000"/>
              <a:buFont typeface="Arial"/>
              <a:buChar char="●"/>
            </a:pPr>
            <a:r>
              <a:rPr lang="en" dirty="0"/>
              <a:t>Make sure the goals of the mitigation plan are being met</a:t>
            </a:r>
          </a:p>
          <a:p>
            <a:pPr lvl="0" rtl="0">
              <a:spcBef>
                <a:spcPts val="0"/>
              </a:spcBef>
              <a:buNone/>
            </a:pPr>
            <a:endParaRPr sz="1000" dirty="0"/>
          </a:p>
          <a:p>
            <a:pPr marL="457200" lvl="0" indent="-419100" rtl="0">
              <a:spcBef>
                <a:spcPts val="0"/>
              </a:spcBef>
              <a:buClr>
                <a:schemeClr val="dk2"/>
              </a:buClr>
              <a:buSzPct val="100000"/>
              <a:buFont typeface="Arial"/>
              <a:buChar char="●"/>
            </a:pPr>
            <a:r>
              <a:rPr lang="en" dirty="0"/>
              <a:t>Keep invasive species out</a:t>
            </a:r>
          </a:p>
          <a:p>
            <a:pPr lvl="0" rtl="0">
              <a:spcBef>
                <a:spcPts val="0"/>
              </a:spcBef>
              <a:buNone/>
            </a:pPr>
            <a:endParaRPr sz="1000" dirty="0"/>
          </a:p>
          <a:p>
            <a:pPr marL="457200" lvl="0" indent="-419100" rtl="0">
              <a:spcBef>
                <a:spcPts val="0"/>
              </a:spcBef>
              <a:buClr>
                <a:schemeClr val="dk2"/>
              </a:buClr>
              <a:buSzPct val="100000"/>
              <a:buFont typeface="Arial"/>
              <a:buChar char="●"/>
            </a:pPr>
            <a:r>
              <a:rPr lang="en" dirty="0"/>
              <a:t>Additional seeding and planting may be required--keep in touch with agencies</a:t>
            </a:r>
          </a:p>
        </p:txBody>
      </p:sp>
      <p:pic>
        <p:nvPicPr>
          <p:cNvPr id="128" name="Shape 128"/>
          <p:cNvPicPr preferRelativeResize="0"/>
          <p:nvPr/>
        </p:nvPicPr>
        <p:blipFill>
          <a:blip r:embed="rId3">
            <a:alphaModFix/>
          </a:blip>
          <a:stretch>
            <a:fillRect/>
          </a:stretch>
        </p:blipFill>
        <p:spPr>
          <a:xfrm>
            <a:off x="4684417" y="1918025"/>
            <a:ext cx="4002380" cy="3001774"/>
          </a:xfrm>
          <a:prstGeom prst="rect">
            <a:avLst/>
          </a:prstGeom>
          <a:noFill/>
          <a:ln>
            <a:noFill/>
          </a:ln>
        </p:spPr>
      </p:pic>
      <p:pic>
        <p:nvPicPr>
          <p:cNvPr id="129" name="Shape 129"/>
          <p:cNvPicPr preferRelativeResize="0"/>
          <p:nvPr/>
        </p:nvPicPr>
        <p:blipFill>
          <a:blip r:embed="rId4">
            <a:alphaModFix/>
          </a:blip>
          <a:stretch>
            <a:fillRect/>
          </a:stretch>
        </p:blipFill>
        <p:spPr>
          <a:xfrm>
            <a:off x="5966075" y="4919800"/>
            <a:ext cx="1768473" cy="1768475"/>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457200" y="274637"/>
            <a:ext cx="8229600" cy="1522199"/>
          </a:xfrm>
          <a:prstGeom prst="rect">
            <a:avLst/>
          </a:prstGeom>
        </p:spPr>
        <p:txBody>
          <a:bodyPr lIns="91425" tIns="91425" rIns="91425" bIns="91425" anchor="b" anchorCtr="0">
            <a:noAutofit/>
          </a:bodyPr>
          <a:lstStyle/>
          <a:p>
            <a:pPr>
              <a:spcBef>
                <a:spcPts val="0"/>
              </a:spcBef>
              <a:buNone/>
            </a:pPr>
            <a:r>
              <a:rPr lang="en"/>
              <a:t>Apply for Release</a:t>
            </a:r>
          </a:p>
        </p:txBody>
      </p:sp>
      <p:sp>
        <p:nvSpPr>
          <p:cNvPr id="135" name="Shape 135"/>
          <p:cNvSpPr txBox="1">
            <a:spLocks noGrp="1"/>
          </p:cNvSpPr>
          <p:nvPr>
            <p:ph type="body" idx="1"/>
          </p:nvPr>
        </p:nvSpPr>
        <p:spPr>
          <a:xfrm>
            <a:off x="457200" y="1947332"/>
            <a:ext cx="8229600" cy="4620299"/>
          </a:xfrm>
          <a:prstGeom prst="rect">
            <a:avLst/>
          </a:prstGeom>
        </p:spPr>
        <p:txBody>
          <a:bodyPr lIns="91425" tIns="91425" rIns="91425" bIns="91425" anchor="t" anchorCtr="0">
            <a:noAutofit/>
          </a:bodyPr>
          <a:lstStyle/>
          <a:p>
            <a:pPr marL="457200" lvl="0" indent="-419100" rtl="0">
              <a:spcBef>
                <a:spcPts val="0"/>
              </a:spcBef>
              <a:buClr>
                <a:schemeClr val="dk2"/>
              </a:buClr>
              <a:buSzPct val="100000"/>
              <a:buFont typeface="Arial"/>
              <a:buChar char="●"/>
            </a:pPr>
            <a:r>
              <a:rPr lang="en"/>
              <a:t>Generally:</a:t>
            </a:r>
          </a:p>
          <a:p>
            <a:pPr marL="914400" lvl="1" indent="-381000" rtl="0">
              <a:spcBef>
                <a:spcPts val="0"/>
              </a:spcBef>
              <a:buClr>
                <a:schemeClr val="dk2"/>
              </a:buClr>
              <a:buSzPct val="80000"/>
              <a:buFont typeface="Courier New"/>
              <a:buChar char="o"/>
            </a:pPr>
            <a:r>
              <a:rPr lang="en"/>
              <a:t>IDEM regulated mitigation sites (isolated wetlands) and USACE-IDEM (“waters of the US”) must meet goals for 3 consecutive years</a:t>
            </a:r>
          </a:p>
          <a:p>
            <a:pPr marL="914400" lvl="1" indent="-381000" rtl="0">
              <a:spcBef>
                <a:spcPts val="0"/>
              </a:spcBef>
              <a:buClr>
                <a:schemeClr val="dk2"/>
              </a:buClr>
              <a:buSzPct val="80000"/>
              <a:buFont typeface="Courier New"/>
              <a:buChar char="o"/>
            </a:pPr>
            <a:r>
              <a:rPr lang="en"/>
              <a:t>Mitigation typically lasts 5 years or 10 years.</a:t>
            </a:r>
          </a:p>
          <a:p>
            <a:pPr marL="914400" lvl="1" indent="-381000">
              <a:spcBef>
                <a:spcPts val="0"/>
              </a:spcBef>
              <a:buClr>
                <a:schemeClr val="dk2"/>
              </a:buClr>
              <a:buSzPct val="80000"/>
              <a:buFont typeface="Courier New"/>
              <a:buChar char="o"/>
            </a:pPr>
            <a:r>
              <a:rPr lang="en"/>
              <a:t>The mitigation process is extended if goals are not met in this timeframe</a:t>
            </a:r>
          </a:p>
        </p:txBody>
      </p:sp>
      <p:pic>
        <p:nvPicPr>
          <p:cNvPr id="136" name="Shape 136"/>
          <p:cNvPicPr preferRelativeResize="0"/>
          <p:nvPr/>
        </p:nvPicPr>
        <p:blipFill>
          <a:blip r:embed="rId3">
            <a:alphaModFix/>
          </a:blip>
          <a:stretch>
            <a:fillRect/>
          </a:stretch>
        </p:blipFill>
        <p:spPr>
          <a:xfrm>
            <a:off x="5173798" y="4957074"/>
            <a:ext cx="2512625" cy="1900924"/>
          </a:xfrm>
          <a:prstGeom prst="rect">
            <a:avLst/>
          </a:prstGeom>
          <a:noFill/>
          <a:ln>
            <a:noFill/>
          </a:ln>
        </p:spPr>
      </p:pic>
      <p:pic>
        <p:nvPicPr>
          <p:cNvPr id="137" name="Shape 137"/>
          <p:cNvPicPr preferRelativeResize="0"/>
          <p:nvPr/>
        </p:nvPicPr>
        <p:blipFill>
          <a:blip r:embed="rId4">
            <a:alphaModFix/>
          </a:blip>
          <a:stretch>
            <a:fillRect/>
          </a:stretch>
        </p:blipFill>
        <p:spPr>
          <a:xfrm>
            <a:off x="1434796" y="4888375"/>
            <a:ext cx="2593970" cy="1900925"/>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txBox="1">
            <a:spLocks noGrp="1"/>
          </p:cNvSpPr>
          <p:nvPr>
            <p:ph type="title"/>
          </p:nvPr>
        </p:nvSpPr>
        <p:spPr>
          <a:xfrm>
            <a:off x="457200" y="274637"/>
            <a:ext cx="8229600" cy="1522199"/>
          </a:xfrm>
          <a:prstGeom prst="rect">
            <a:avLst/>
          </a:prstGeom>
        </p:spPr>
        <p:txBody>
          <a:bodyPr lIns="91425" tIns="91425" rIns="91425" bIns="91425" anchor="b" anchorCtr="0">
            <a:noAutofit/>
          </a:bodyPr>
          <a:lstStyle/>
          <a:p>
            <a:pPr>
              <a:spcBef>
                <a:spcPts val="0"/>
              </a:spcBef>
              <a:buNone/>
            </a:pPr>
            <a:r>
              <a:rPr lang="en"/>
              <a:t>Hopefully Ending with...</a:t>
            </a:r>
          </a:p>
        </p:txBody>
      </p:sp>
      <p:pic>
        <p:nvPicPr>
          <p:cNvPr id="143" name="Shape 143"/>
          <p:cNvPicPr preferRelativeResize="0"/>
          <p:nvPr/>
        </p:nvPicPr>
        <p:blipFill>
          <a:blip r:embed="rId3">
            <a:alphaModFix/>
          </a:blip>
          <a:stretch>
            <a:fillRect/>
          </a:stretch>
        </p:blipFill>
        <p:spPr>
          <a:xfrm>
            <a:off x="1394712" y="1957825"/>
            <a:ext cx="6354575" cy="4765925"/>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Shape 148"/>
          <p:cNvSpPr txBox="1">
            <a:spLocks noGrp="1"/>
          </p:cNvSpPr>
          <p:nvPr>
            <p:ph type="ctrTitle"/>
          </p:nvPr>
        </p:nvSpPr>
        <p:spPr>
          <a:xfrm>
            <a:off x="685800" y="1734342"/>
            <a:ext cx="7772400" cy="2245499"/>
          </a:xfrm>
          <a:prstGeom prst="rect">
            <a:avLst/>
          </a:prstGeom>
        </p:spPr>
        <p:txBody>
          <a:bodyPr lIns="91425" tIns="91425" rIns="91425" bIns="91425" anchor="b" anchorCtr="0">
            <a:noAutofit/>
          </a:bodyPr>
          <a:lstStyle/>
          <a:p>
            <a:pPr>
              <a:spcBef>
                <a:spcPts val="0"/>
              </a:spcBef>
              <a:buNone/>
            </a:pPr>
            <a:r>
              <a:rPr lang="en"/>
              <a:t>Questions?</a:t>
            </a:r>
          </a:p>
        </p:txBody>
      </p:sp>
      <p:sp>
        <p:nvSpPr>
          <p:cNvPr id="149" name="Shape 149"/>
          <p:cNvSpPr txBox="1">
            <a:spLocks noGrp="1"/>
          </p:cNvSpPr>
          <p:nvPr>
            <p:ph type="subTitle" idx="1"/>
          </p:nvPr>
        </p:nvSpPr>
        <p:spPr>
          <a:xfrm>
            <a:off x="685800" y="4124475"/>
            <a:ext cx="6250499" cy="949799"/>
          </a:xfrm>
          <a:prstGeom prst="rect">
            <a:avLst/>
          </a:prstGeom>
        </p:spPr>
        <p:txBody>
          <a:bodyPr lIns="91425" tIns="91425" rIns="91425" bIns="91425" anchor="ctr" anchorCtr="0">
            <a:noAutofit/>
          </a:bodyPr>
          <a:lstStyle/>
          <a:p>
            <a:pPr>
              <a:spcBef>
                <a:spcPts val="0"/>
              </a:spcBef>
              <a:buNone/>
            </a:pPr>
            <a:r>
              <a:rPr lang="en"/>
              <a:t>Thank you all for listening and we hope you learned something!</a:t>
            </a:r>
          </a:p>
        </p:txBody>
      </p:sp>
    </p:spTree>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1"/>
        <p:cNvGrpSpPr/>
        <p:nvPr/>
      </p:nvGrpSpPr>
      <p:grpSpPr>
        <a:xfrm>
          <a:off x="0" y="0"/>
          <a:ext cx="0" cy="0"/>
          <a:chOff x="0" y="0"/>
          <a:chExt cx="0" cy="0"/>
        </a:xfrm>
      </p:grpSpPr>
      <p:sp>
        <p:nvSpPr>
          <p:cNvPr id="42" name="Shape 42"/>
          <p:cNvSpPr txBox="1">
            <a:spLocks noGrp="1"/>
          </p:cNvSpPr>
          <p:nvPr>
            <p:ph type="title"/>
          </p:nvPr>
        </p:nvSpPr>
        <p:spPr>
          <a:xfrm>
            <a:off x="457200" y="274637"/>
            <a:ext cx="8229600" cy="1522199"/>
          </a:xfrm>
          <a:prstGeom prst="rect">
            <a:avLst/>
          </a:prstGeom>
        </p:spPr>
        <p:txBody>
          <a:bodyPr lIns="91425" tIns="91425" rIns="91425" bIns="91425" anchor="b" anchorCtr="0">
            <a:noAutofit/>
          </a:bodyPr>
          <a:lstStyle/>
          <a:p>
            <a:pPr>
              <a:spcBef>
                <a:spcPts val="0"/>
              </a:spcBef>
              <a:buNone/>
            </a:pPr>
            <a:r>
              <a:rPr lang="en"/>
              <a:t>What is a Wetland</a:t>
            </a:r>
          </a:p>
        </p:txBody>
      </p:sp>
      <p:sp>
        <p:nvSpPr>
          <p:cNvPr id="43" name="Shape 43"/>
          <p:cNvSpPr txBox="1">
            <a:spLocks noGrp="1"/>
          </p:cNvSpPr>
          <p:nvPr>
            <p:ph type="body" idx="1"/>
          </p:nvPr>
        </p:nvSpPr>
        <p:spPr>
          <a:xfrm>
            <a:off x="457200" y="1947332"/>
            <a:ext cx="8229600" cy="4620299"/>
          </a:xfrm>
          <a:prstGeom prst="rect">
            <a:avLst/>
          </a:prstGeom>
        </p:spPr>
        <p:txBody>
          <a:bodyPr lIns="91425" tIns="91425" rIns="91425" bIns="91425" anchor="t" anchorCtr="0">
            <a:noAutofit/>
          </a:bodyPr>
          <a:lstStyle/>
          <a:p>
            <a:pPr>
              <a:spcBef>
                <a:spcPts val="0"/>
              </a:spcBef>
              <a:buNone/>
            </a:pPr>
            <a:r>
              <a:rPr lang="en"/>
              <a:t>A wetland contains land that is wet, although it may not be wet year round.  Water must be in large enough quantities (either at the surface or in groundwater) during the growing season. Most wetlands are associated with shallow water and aquatic plants. Wetlands are often characterized as a transition from upland to aquatic habitat.</a:t>
            </a:r>
          </a:p>
        </p:txBody>
      </p:sp>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457200" y="274637"/>
            <a:ext cx="8229600" cy="1522199"/>
          </a:xfrm>
          <a:prstGeom prst="rect">
            <a:avLst/>
          </a:prstGeom>
        </p:spPr>
        <p:txBody>
          <a:bodyPr lIns="91425" tIns="91425" rIns="91425" bIns="91425" anchor="b" anchorCtr="0">
            <a:noAutofit/>
          </a:bodyPr>
          <a:lstStyle/>
          <a:p>
            <a:pPr>
              <a:spcBef>
                <a:spcPts val="0"/>
              </a:spcBef>
              <a:buNone/>
            </a:pPr>
            <a:r>
              <a:rPr lang="en"/>
              <a:t>Types of Wetlands</a:t>
            </a:r>
          </a:p>
        </p:txBody>
      </p:sp>
      <p:sp>
        <p:nvSpPr>
          <p:cNvPr id="49" name="Shape 49"/>
          <p:cNvSpPr txBox="1">
            <a:spLocks noGrp="1"/>
          </p:cNvSpPr>
          <p:nvPr>
            <p:ph type="body" idx="1"/>
          </p:nvPr>
        </p:nvSpPr>
        <p:spPr>
          <a:xfrm>
            <a:off x="457200" y="1873954"/>
            <a:ext cx="8229600" cy="4860035"/>
          </a:xfrm>
          <a:prstGeom prst="rect">
            <a:avLst/>
          </a:prstGeom>
        </p:spPr>
        <p:txBody>
          <a:bodyPr lIns="91425" tIns="91425" rIns="91425" bIns="91425" anchor="t" anchorCtr="0">
            <a:noAutofit/>
          </a:bodyPr>
          <a:lstStyle/>
          <a:p>
            <a:pPr marL="457200" lvl="0" indent="-419100" rtl="0">
              <a:spcBef>
                <a:spcPts val="0"/>
              </a:spcBef>
              <a:buClr>
                <a:schemeClr val="dk2"/>
              </a:buClr>
              <a:buSzPct val="100000"/>
              <a:buFont typeface="Arial"/>
              <a:buChar char="●"/>
            </a:pPr>
            <a:r>
              <a:rPr lang="en" dirty="0"/>
              <a:t>Types:</a:t>
            </a:r>
          </a:p>
          <a:p>
            <a:pPr marL="914400" lvl="1" indent="-381000" rtl="0">
              <a:spcBef>
                <a:spcPts val="0"/>
              </a:spcBef>
              <a:buClr>
                <a:schemeClr val="dk2"/>
              </a:buClr>
              <a:buSzPct val="80000"/>
              <a:buFont typeface="Courier New"/>
              <a:buChar char="o"/>
            </a:pPr>
            <a:r>
              <a:rPr lang="en" dirty="0"/>
              <a:t>Bog, swamp, fen, prairie pothole, marshes (tidal and non-tidal), wet meadow, vernal pool, etc.</a:t>
            </a:r>
          </a:p>
          <a:p>
            <a:pPr marL="457200" lvl="0" indent="0" rtl="0">
              <a:spcBef>
                <a:spcPts val="0"/>
              </a:spcBef>
              <a:buNone/>
            </a:pPr>
            <a:endParaRPr sz="800" dirty="0"/>
          </a:p>
          <a:p>
            <a:pPr marL="457200" lvl="0" indent="-419100" rtl="0">
              <a:spcBef>
                <a:spcPts val="0"/>
              </a:spcBef>
              <a:buClr>
                <a:schemeClr val="dk2"/>
              </a:buClr>
              <a:buSzPct val="100000"/>
              <a:buFont typeface="Arial"/>
              <a:buChar char="●"/>
            </a:pPr>
            <a:r>
              <a:rPr lang="en" dirty="0"/>
              <a:t>Categories:</a:t>
            </a:r>
          </a:p>
          <a:p>
            <a:pPr marL="914400" lvl="1" indent="-381000" rtl="0">
              <a:spcBef>
                <a:spcPts val="0"/>
              </a:spcBef>
              <a:buClr>
                <a:schemeClr val="dk2"/>
              </a:buClr>
              <a:buSzPct val="80000"/>
              <a:buFont typeface="Courier New"/>
              <a:buChar char="o"/>
            </a:pPr>
            <a:r>
              <a:rPr lang="en" dirty="0"/>
              <a:t>Emergent and forested</a:t>
            </a:r>
          </a:p>
          <a:p>
            <a:pPr marL="0" lvl="0" indent="0" rtl="0">
              <a:spcBef>
                <a:spcPts val="0"/>
              </a:spcBef>
              <a:buNone/>
            </a:pPr>
            <a:endParaRPr sz="800" dirty="0"/>
          </a:p>
          <a:p>
            <a:pPr marL="457200" lvl="0" indent="-419100">
              <a:spcBef>
                <a:spcPts val="0"/>
              </a:spcBef>
              <a:buClr>
                <a:schemeClr val="dk2"/>
              </a:buClr>
              <a:buSzPct val="100000"/>
              <a:buFont typeface="Arial"/>
              <a:buChar char="●"/>
            </a:pPr>
            <a:r>
              <a:rPr lang="en" dirty="0"/>
              <a:t>Wetland types differ primarily by where their water comes from (groundwater, surface water, and precipitation) as well as other factors (landscape position, latitude, pH, salinity, soils, inundation frequency, etc.)</a:t>
            </a:r>
          </a:p>
        </p:txBody>
      </p:sp>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74637"/>
            <a:ext cx="8229600" cy="1522199"/>
          </a:xfrm>
          <a:prstGeom prst="rect">
            <a:avLst/>
          </a:prstGeom>
        </p:spPr>
        <p:txBody>
          <a:bodyPr lIns="91425" tIns="91425" rIns="91425" bIns="91425" anchor="b" anchorCtr="0">
            <a:noAutofit/>
          </a:bodyPr>
          <a:lstStyle/>
          <a:p>
            <a:pPr>
              <a:spcBef>
                <a:spcPts val="0"/>
              </a:spcBef>
              <a:buNone/>
            </a:pPr>
            <a:r>
              <a:rPr lang="en"/>
              <a:t>Wetland Importance</a:t>
            </a:r>
          </a:p>
        </p:txBody>
      </p:sp>
      <p:sp>
        <p:nvSpPr>
          <p:cNvPr id="55" name="Shape 55"/>
          <p:cNvSpPr txBox="1">
            <a:spLocks noGrp="1"/>
          </p:cNvSpPr>
          <p:nvPr>
            <p:ph type="body" idx="1"/>
          </p:nvPr>
        </p:nvSpPr>
        <p:spPr>
          <a:xfrm>
            <a:off x="457200" y="1947332"/>
            <a:ext cx="8229600" cy="4620299"/>
          </a:xfrm>
          <a:prstGeom prst="rect">
            <a:avLst/>
          </a:prstGeom>
        </p:spPr>
        <p:txBody>
          <a:bodyPr lIns="91425" tIns="91425" rIns="91425" bIns="91425" anchor="t" anchorCtr="0">
            <a:noAutofit/>
          </a:bodyPr>
          <a:lstStyle/>
          <a:p>
            <a:pPr marL="457200" lvl="0" indent="-419100" rtl="0">
              <a:spcBef>
                <a:spcPts val="0"/>
              </a:spcBef>
              <a:buClr>
                <a:schemeClr val="dk2"/>
              </a:buClr>
              <a:buSzPct val="100000"/>
              <a:buFont typeface="Arial"/>
              <a:buChar char="●"/>
            </a:pPr>
            <a:r>
              <a:rPr lang="en"/>
              <a:t>Water purification</a:t>
            </a:r>
          </a:p>
          <a:p>
            <a:pPr marL="457200" lvl="0" indent="-419100" rtl="0">
              <a:spcBef>
                <a:spcPts val="0"/>
              </a:spcBef>
              <a:buClr>
                <a:schemeClr val="dk2"/>
              </a:buClr>
              <a:buSzPct val="100000"/>
              <a:buFont typeface="Arial"/>
              <a:buChar char="●"/>
            </a:pPr>
            <a:r>
              <a:rPr lang="en"/>
              <a:t>Water storage</a:t>
            </a:r>
          </a:p>
          <a:p>
            <a:pPr marL="457200" lvl="0" indent="-419100" rtl="0">
              <a:spcBef>
                <a:spcPts val="0"/>
              </a:spcBef>
              <a:buClr>
                <a:schemeClr val="dk2"/>
              </a:buClr>
              <a:buSzPct val="100000"/>
              <a:buFont typeface="Arial"/>
              <a:buChar char="●"/>
            </a:pPr>
            <a:r>
              <a:rPr lang="en"/>
              <a:t>Prevent saline intrusion</a:t>
            </a:r>
          </a:p>
          <a:p>
            <a:pPr marL="457200" lvl="0" indent="-419100" rtl="0">
              <a:spcBef>
                <a:spcPts val="0"/>
              </a:spcBef>
              <a:buClr>
                <a:schemeClr val="dk2"/>
              </a:buClr>
              <a:buSzPct val="100000"/>
              <a:buFont typeface="Arial"/>
              <a:buChar char="●"/>
            </a:pPr>
            <a:r>
              <a:rPr lang="en"/>
              <a:t>Groundwater recharge and discharge</a:t>
            </a:r>
          </a:p>
          <a:p>
            <a:pPr marL="457200" lvl="0" indent="-419100" rtl="0">
              <a:spcBef>
                <a:spcPts val="0"/>
              </a:spcBef>
              <a:buClr>
                <a:schemeClr val="dk2"/>
              </a:buClr>
              <a:buSzPct val="100000"/>
              <a:buFont typeface="Arial"/>
              <a:buChar char="●"/>
            </a:pPr>
            <a:r>
              <a:rPr lang="en"/>
              <a:t>Flow regulation and flood mitigation</a:t>
            </a:r>
          </a:p>
          <a:p>
            <a:pPr marL="457200" lvl="0" indent="-419100" rtl="0">
              <a:spcBef>
                <a:spcPts val="0"/>
              </a:spcBef>
              <a:buClr>
                <a:schemeClr val="dk2"/>
              </a:buClr>
              <a:buSzPct val="100000"/>
              <a:buFont typeface="Arial"/>
              <a:buChar char="●"/>
            </a:pPr>
            <a:r>
              <a:rPr lang="en"/>
              <a:t>Critical habitats for plants and animals</a:t>
            </a:r>
          </a:p>
          <a:p>
            <a:pPr marL="457200" lvl="0" indent="-419100">
              <a:spcBef>
                <a:spcPts val="0"/>
              </a:spcBef>
              <a:buClr>
                <a:schemeClr val="dk2"/>
              </a:buClr>
              <a:buSzPct val="100000"/>
              <a:buFont typeface="Arial"/>
              <a:buChar char="●"/>
            </a:pPr>
            <a:r>
              <a:rPr lang="en"/>
              <a:t>Biodiversity</a:t>
            </a:r>
          </a:p>
        </p:txBody>
      </p:sp>
      <p:pic>
        <p:nvPicPr>
          <p:cNvPr id="56" name="Shape 56"/>
          <p:cNvPicPr preferRelativeResize="0"/>
          <p:nvPr/>
        </p:nvPicPr>
        <p:blipFill>
          <a:blip r:embed="rId3">
            <a:alphaModFix/>
          </a:blip>
          <a:stretch>
            <a:fillRect/>
          </a:stretch>
        </p:blipFill>
        <p:spPr>
          <a:xfrm>
            <a:off x="5257800" y="4843587"/>
            <a:ext cx="3429000" cy="1724025"/>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457200" y="274637"/>
            <a:ext cx="8229600" cy="1522199"/>
          </a:xfrm>
          <a:prstGeom prst="rect">
            <a:avLst/>
          </a:prstGeom>
        </p:spPr>
        <p:txBody>
          <a:bodyPr lIns="91425" tIns="91425" rIns="91425" bIns="91425" anchor="b" anchorCtr="0">
            <a:noAutofit/>
          </a:bodyPr>
          <a:lstStyle/>
          <a:p>
            <a:pPr>
              <a:spcBef>
                <a:spcPts val="0"/>
              </a:spcBef>
              <a:buNone/>
            </a:pPr>
            <a:r>
              <a:rPr lang="en"/>
              <a:t>Reasons to Make a Wetland</a:t>
            </a:r>
          </a:p>
        </p:txBody>
      </p:sp>
      <p:sp>
        <p:nvSpPr>
          <p:cNvPr id="62" name="Shape 62"/>
          <p:cNvSpPr txBox="1">
            <a:spLocks noGrp="1"/>
          </p:cNvSpPr>
          <p:nvPr>
            <p:ph type="body" idx="1"/>
          </p:nvPr>
        </p:nvSpPr>
        <p:spPr>
          <a:xfrm>
            <a:off x="457200" y="1947325"/>
            <a:ext cx="5544899" cy="4620299"/>
          </a:xfrm>
          <a:prstGeom prst="rect">
            <a:avLst/>
          </a:prstGeom>
        </p:spPr>
        <p:txBody>
          <a:bodyPr lIns="91425" tIns="91425" rIns="91425" bIns="91425" anchor="t" anchorCtr="0">
            <a:noAutofit/>
          </a:bodyPr>
          <a:lstStyle/>
          <a:p>
            <a:pPr marL="457200" lvl="0" indent="-419100" rtl="0">
              <a:spcBef>
                <a:spcPts val="0"/>
              </a:spcBef>
              <a:buClr>
                <a:schemeClr val="dk2"/>
              </a:buClr>
              <a:buSzPct val="100000"/>
              <a:buFont typeface="Arial"/>
              <a:buChar char="●"/>
            </a:pPr>
            <a:r>
              <a:rPr lang="en"/>
              <a:t>Stormwater treatment</a:t>
            </a:r>
          </a:p>
          <a:p>
            <a:pPr marL="457200" lvl="0" indent="-419100" rtl="0">
              <a:spcBef>
                <a:spcPts val="0"/>
              </a:spcBef>
              <a:buClr>
                <a:schemeClr val="dk2"/>
              </a:buClr>
              <a:buSzPct val="100000"/>
              <a:buFont typeface="Arial"/>
              <a:buChar char="●"/>
            </a:pPr>
            <a:r>
              <a:rPr lang="en"/>
              <a:t>Landscaping (rain garden)</a:t>
            </a:r>
          </a:p>
          <a:p>
            <a:pPr marL="457200" lvl="0" indent="-419100" rtl="0">
              <a:spcBef>
                <a:spcPts val="0"/>
              </a:spcBef>
              <a:buClr>
                <a:schemeClr val="dk2"/>
              </a:buClr>
              <a:buSzPct val="100000"/>
              <a:buFont typeface="Arial"/>
              <a:buChar char="●"/>
            </a:pPr>
            <a:r>
              <a:rPr lang="en"/>
              <a:t>Treatment of heavy metals, sewage, etc.</a:t>
            </a:r>
          </a:p>
          <a:p>
            <a:pPr marL="457200" lvl="0" indent="-419100" rtl="0">
              <a:spcBef>
                <a:spcPts val="0"/>
              </a:spcBef>
              <a:buClr>
                <a:schemeClr val="dk2"/>
              </a:buClr>
              <a:buSzPct val="100000"/>
              <a:buFont typeface="Arial"/>
              <a:buChar char="●"/>
            </a:pPr>
            <a:r>
              <a:rPr lang="en"/>
              <a:t>Sediment and nutrient uptake and capture</a:t>
            </a:r>
          </a:p>
          <a:p>
            <a:pPr marL="457200" lvl="0" indent="-419100" rtl="0">
              <a:spcBef>
                <a:spcPts val="0"/>
              </a:spcBef>
              <a:buClr>
                <a:schemeClr val="dk2"/>
              </a:buClr>
              <a:buSzPct val="100000"/>
              <a:buFont typeface="Arial"/>
              <a:buChar char="●"/>
            </a:pPr>
            <a:r>
              <a:rPr lang="en"/>
              <a:t>Mitigate (offset for) damages to wetlands made during construction or development</a:t>
            </a:r>
          </a:p>
          <a:p>
            <a:pPr lvl="0">
              <a:spcBef>
                <a:spcPts val="0"/>
              </a:spcBef>
              <a:buNone/>
            </a:pPr>
            <a:endParaRPr/>
          </a:p>
        </p:txBody>
      </p:sp>
      <p:pic>
        <p:nvPicPr>
          <p:cNvPr id="63" name="Shape 63"/>
          <p:cNvPicPr preferRelativeResize="0"/>
          <p:nvPr/>
        </p:nvPicPr>
        <p:blipFill>
          <a:blip r:embed="rId3">
            <a:alphaModFix/>
          </a:blip>
          <a:stretch>
            <a:fillRect/>
          </a:stretch>
        </p:blipFill>
        <p:spPr>
          <a:xfrm>
            <a:off x="6002100" y="1856162"/>
            <a:ext cx="2857500" cy="4905375"/>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ctrTitle"/>
          </p:nvPr>
        </p:nvSpPr>
        <p:spPr>
          <a:xfrm>
            <a:off x="685800" y="1734342"/>
            <a:ext cx="7772400" cy="2245499"/>
          </a:xfrm>
          <a:prstGeom prst="rect">
            <a:avLst/>
          </a:prstGeom>
        </p:spPr>
        <p:txBody>
          <a:bodyPr lIns="91425" tIns="91425" rIns="91425" bIns="91425" anchor="b" anchorCtr="0">
            <a:noAutofit/>
          </a:bodyPr>
          <a:lstStyle/>
          <a:p>
            <a:pPr>
              <a:spcBef>
                <a:spcPts val="0"/>
              </a:spcBef>
              <a:buNone/>
            </a:pPr>
            <a:r>
              <a:rPr lang="en"/>
              <a:t>How to Create</a:t>
            </a:r>
            <a:br>
              <a:rPr lang="en"/>
            </a:br>
            <a:r>
              <a:rPr lang="en"/>
              <a:t>a Wetland</a:t>
            </a:r>
          </a:p>
        </p:txBody>
      </p:sp>
      <p:sp>
        <p:nvSpPr>
          <p:cNvPr id="69" name="Shape 69"/>
          <p:cNvSpPr txBox="1">
            <a:spLocks noGrp="1"/>
          </p:cNvSpPr>
          <p:nvPr>
            <p:ph type="subTitle" idx="1"/>
          </p:nvPr>
        </p:nvSpPr>
        <p:spPr>
          <a:xfrm>
            <a:off x="685800" y="4124476"/>
            <a:ext cx="7772400" cy="949799"/>
          </a:xfrm>
          <a:prstGeom prst="rect">
            <a:avLst/>
          </a:prstGeom>
        </p:spPr>
        <p:txBody>
          <a:bodyPr lIns="91425" tIns="91425" rIns="91425" bIns="91425" anchor="ctr" anchorCtr="0">
            <a:noAutofit/>
          </a:bodyPr>
          <a:lstStyle/>
          <a:p>
            <a:pPr>
              <a:spcBef>
                <a:spcPts val="0"/>
              </a:spcBef>
              <a:buNone/>
            </a:pPr>
            <a:r>
              <a:rPr lang="en"/>
              <a:t>Caleb Asbury, Davey Resource Group</a:t>
            </a:r>
          </a:p>
        </p:txBody>
      </p:sp>
    </p:spTree>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457200" y="274637"/>
            <a:ext cx="8229600" cy="1522199"/>
          </a:xfrm>
          <a:prstGeom prst="rect">
            <a:avLst/>
          </a:prstGeom>
        </p:spPr>
        <p:txBody>
          <a:bodyPr lIns="91425" tIns="91425" rIns="91425" bIns="91425" anchor="b" anchorCtr="0">
            <a:noAutofit/>
          </a:bodyPr>
          <a:lstStyle/>
          <a:p>
            <a:pPr>
              <a:spcBef>
                <a:spcPts val="0"/>
              </a:spcBef>
              <a:buNone/>
            </a:pPr>
            <a:r>
              <a:rPr lang="en"/>
              <a:t>Wetland Permitting</a:t>
            </a:r>
          </a:p>
        </p:txBody>
      </p:sp>
      <p:sp>
        <p:nvSpPr>
          <p:cNvPr id="75" name="Shape 75"/>
          <p:cNvSpPr txBox="1">
            <a:spLocks noGrp="1"/>
          </p:cNvSpPr>
          <p:nvPr>
            <p:ph type="body" idx="1"/>
          </p:nvPr>
        </p:nvSpPr>
        <p:spPr>
          <a:xfrm>
            <a:off x="204900" y="1947325"/>
            <a:ext cx="8481900" cy="4620299"/>
          </a:xfrm>
          <a:prstGeom prst="rect">
            <a:avLst/>
          </a:prstGeom>
        </p:spPr>
        <p:txBody>
          <a:bodyPr lIns="91425" tIns="91425" rIns="91425" bIns="91425" anchor="t" anchorCtr="0">
            <a:noAutofit/>
          </a:bodyPr>
          <a:lstStyle/>
          <a:p>
            <a:pPr marL="457200" lvl="0" indent="-419100" rtl="0">
              <a:spcBef>
                <a:spcPts val="0"/>
              </a:spcBef>
              <a:buClr>
                <a:schemeClr val="dk2"/>
              </a:buClr>
              <a:buSzPct val="100000"/>
              <a:buFont typeface="Arial"/>
              <a:buChar char="●"/>
            </a:pPr>
            <a:r>
              <a:rPr lang="en"/>
              <a:t>Permitting is required if:</a:t>
            </a:r>
            <a:br>
              <a:rPr lang="en"/>
            </a:br>
            <a:endParaRPr lang="en"/>
          </a:p>
          <a:p>
            <a:pPr marL="914400" lvl="1" indent="-381000" rtl="0">
              <a:spcBef>
                <a:spcPts val="0"/>
              </a:spcBef>
              <a:buClr>
                <a:schemeClr val="dk2"/>
              </a:buClr>
              <a:buSzPct val="80000"/>
              <a:buFont typeface="Courier New"/>
              <a:buChar char="o"/>
            </a:pPr>
            <a:r>
              <a:rPr lang="en"/>
              <a:t>Impacting a wetland by dredging or filling</a:t>
            </a:r>
            <a:br>
              <a:rPr lang="en"/>
            </a:br>
            <a:endParaRPr lang="en"/>
          </a:p>
          <a:p>
            <a:pPr marL="1371600" lvl="2" indent="-381000" rtl="0">
              <a:spcBef>
                <a:spcPts val="0"/>
              </a:spcBef>
              <a:buClr>
                <a:schemeClr val="dk2"/>
              </a:buClr>
              <a:buSzPct val="80000"/>
              <a:buFont typeface="Wingdings"/>
              <a:buChar char="§"/>
            </a:pPr>
            <a:r>
              <a:rPr lang="en"/>
              <a:t>Required through the Clean Water Act</a:t>
            </a:r>
            <a:br>
              <a:rPr lang="en"/>
            </a:br>
            <a:endParaRPr lang="en"/>
          </a:p>
          <a:p>
            <a:pPr marL="1371600" lvl="2" indent="-381000" rtl="0">
              <a:spcBef>
                <a:spcPts val="0"/>
              </a:spcBef>
              <a:buClr>
                <a:schemeClr val="dk2"/>
              </a:buClr>
              <a:buSzPct val="80000"/>
              <a:buFont typeface="Wingdings"/>
              <a:buChar char="§"/>
            </a:pPr>
            <a:r>
              <a:rPr lang="en"/>
              <a:t>The US EPA oversees the CWA</a:t>
            </a:r>
            <a:br>
              <a:rPr lang="en"/>
            </a:br>
            <a:endParaRPr lang="en"/>
          </a:p>
          <a:p>
            <a:pPr marL="1371600" lvl="2" indent="-381000" rtl="0">
              <a:spcBef>
                <a:spcPts val="0"/>
              </a:spcBef>
              <a:buClr>
                <a:schemeClr val="dk2"/>
              </a:buClr>
              <a:buSzPct val="80000"/>
              <a:buFont typeface="Wingdings"/>
              <a:buChar char="§"/>
            </a:pPr>
            <a:r>
              <a:rPr lang="en"/>
              <a:t>The US Army Corps of Engineers provides enforcement for “waters of the US”</a:t>
            </a:r>
            <a:br>
              <a:rPr lang="en"/>
            </a:br>
            <a:endParaRPr lang="en"/>
          </a:p>
          <a:p>
            <a:pPr marL="1371600" lvl="2" indent="-381000" rtl="0">
              <a:spcBef>
                <a:spcPts val="0"/>
              </a:spcBef>
              <a:buClr>
                <a:schemeClr val="dk2"/>
              </a:buClr>
              <a:buSzPct val="80000"/>
              <a:buFont typeface="Wingdings"/>
              <a:buChar char="§"/>
            </a:pPr>
            <a:r>
              <a:rPr lang="en"/>
              <a:t>IDEM regulates “water of the state”</a:t>
            </a:r>
          </a:p>
        </p:txBody>
      </p:sp>
      <p:pic>
        <p:nvPicPr>
          <p:cNvPr id="76" name="Shape 76"/>
          <p:cNvPicPr preferRelativeResize="0"/>
          <p:nvPr/>
        </p:nvPicPr>
        <p:blipFill>
          <a:blip r:embed="rId3">
            <a:alphaModFix/>
          </a:blip>
          <a:stretch>
            <a:fillRect/>
          </a:stretch>
        </p:blipFill>
        <p:spPr>
          <a:xfrm>
            <a:off x="7640219" y="4526749"/>
            <a:ext cx="1124601" cy="855749"/>
          </a:xfrm>
          <a:prstGeom prst="rect">
            <a:avLst/>
          </a:prstGeom>
          <a:noFill/>
          <a:ln>
            <a:noFill/>
          </a:ln>
        </p:spPr>
      </p:pic>
      <p:pic>
        <p:nvPicPr>
          <p:cNvPr id="77" name="Shape 77"/>
          <p:cNvPicPr preferRelativeResize="0"/>
          <p:nvPr/>
        </p:nvPicPr>
        <p:blipFill>
          <a:blip r:embed="rId4">
            <a:alphaModFix/>
          </a:blip>
          <a:stretch>
            <a:fillRect/>
          </a:stretch>
        </p:blipFill>
        <p:spPr>
          <a:xfrm>
            <a:off x="7553525" y="3108250"/>
            <a:ext cx="1297974" cy="1297974"/>
          </a:xfrm>
          <a:prstGeom prst="rect">
            <a:avLst/>
          </a:prstGeom>
          <a:noFill/>
          <a:ln>
            <a:noFill/>
          </a:ln>
        </p:spPr>
      </p:pic>
      <p:pic>
        <p:nvPicPr>
          <p:cNvPr id="78" name="Shape 78"/>
          <p:cNvPicPr preferRelativeResize="0"/>
          <p:nvPr/>
        </p:nvPicPr>
        <p:blipFill>
          <a:blip r:embed="rId5">
            <a:alphaModFix/>
          </a:blip>
          <a:stretch>
            <a:fillRect/>
          </a:stretch>
        </p:blipFill>
        <p:spPr>
          <a:xfrm>
            <a:off x="7613762" y="2051287"/>
            <a:ext cx="1177474" cy="1177474"/>
          </a:xfrm>
          <a:prstGeom prst="rect">
            <a:avLst/>
          </a:prstGeom>
          <a:noFill/>
          <a:ln>
            <a:noFill/>
          </a:ln>
        </p:spPr>
      </p:pic>
      <p:pic>
        <p:nvPicPr>
          <p:cNvPr id="79" name="Shape 79"/>
          <p:cNvPicPr preferRelativeResize="0"/>
          <p:nvPr/>
        </p:nvPicPr>
        <p:blipFill>
          <a:blip r:embed="rId6">
            <a:alphaModFix/>
          </a:blip>
          <a:stretch>
            <a:fillRect/>
          </a:stretch>
        </p:blipFill>
        <p:spPr>
          <a:xfrm>
            <a:off x="7464778" y="5382500"/>
            <a:ext cx="1475500" cy="147550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457200" y="274637"/>
            <a:ext cx="8229600" cy="1522199"/>
          </a:xfrm>
          <a:prstGeom prst="rect">
            <a:avLst/>
          </a:prstGeom>
        </p:spPr>
        <p:txBody>
          <a:bodyPr lIns="91425" tIns="91425" rIns="91425" bIns="91425" anchor="b" anchorCtr="0">
            <a:noAutofit/>
          </a:bodyPr>
          <a:lstStyle/>
          <a:p>
            <a:pPr>
              <a:spcBef>
                <a:spcPts val="0"/>
              </a:spcBef>
              <a:buNone/>
            </a:pPr>
            <a:r>
              <a:rPr lang="en"/>
              <a:t>Wetland Permitting</a:t>
            </a:r>
          </a:p>
        </p:txBody>
      </p:sp>
      <p:sp>
        <p:nvSpPr>
          <p:cNvPr id="85" name="Shape 85"/>
          <p:cNvSpPr txBox="1">
            <a:spLocks noGrp="1"/>
          </p:cNvSpPr>
          <p:nvPr>
            <p:ph type="body" idx="1"/>
          </p:nvPr>
        </p:nvSpPr>
        <p:spPr>
          <a:xfrm>
            <a:off x="457200" y="1947325"/>
            <a:ext cx="8365500" cy="4620299"/>
          </a:xfrm>
          <a:prstGeom prst="rect">
            <a:avLst/>
          </a:prstGeom>
        </p:spPr>
        <p:txBody>
          <a:bodyPr lIns="91425" tIns="91425" rIns="91425" bIns="91425" anchor="t" anchorCtr="0">
            <a:noAutofit/>
          </a:bodyPr>
          <a:lstStyle/>
          <a:p>
            <a:pPr marL="457200" lvl="0" indent="-419100" rtl="0">
              <a:spcBef>
                <a:spcPts val="0"/>
              </a:spcBef>
              <a:buClr>
                <a:schemeClr val="dk2"/>
              </a:buClr>
              <a:buSzPct val="100000"/>
              <a:buFont typeface="Arial"/>
              <a:buChar char="●"/>
            </a:pPr>
            <a:r>
              <a:rPr lang="en" sz="3000"/>
              <a:t>Permitting is required if:</a:t>
            </a:r>
            <a:br>
              <a:rPr lang="en" sz="3000"/>
            </a:br>
            <a:endParaRPr lang="en" sz="3000"/>
          </a:p>
          <a:p>
            <a:pPr marL="914400" lvl="1" indent="-381000" rtl="0">
              <a:spcBef>
                <a:spcPts val="0"/>
              </a:spcBef>
              <a:buClr>
                <a:schemeClr val="dk2"/>
              </a:buClr>
              <a:buSzPct val="80000"/>
              <a:buFont typeface="Courier New"/>
              <a:buChar char="o"/>
            </a:pPr>
            <a:r>
              <a:rPr lang="en"/>
              <a:t>Indiana Division of Natural Resources</a:t>
            </a:r>
          </a:p>
          <a:p>
            <a:pPr marL="1371600" lvl="2" indent="-381000" rtl="0">
              <a:spcBef>
                <a:spcPts val="0"/>
              </a:spcBef>
              <a:buClr>
                <a:schemeClr val="dk2"/>
              </a:buClr>
              <a:buSzPct val="80000"/>
              <a:buFont typeface="Wingdings"/>
              <a:buChar char="§"/>
            </a:pPr>
            <a:r>
              <a:rPr lang="en"/>
              <a:t>Lowering of 10 Acre Lakes</a:t>
            </a:r>
          </a:p>
          <a:p>
            <a:pPr marL="1371600" lvl="2" indent="-381000" rtl="0">
              <a:spcBef>
                <a:spcPts val="0"/>
              </a:spcBef>
              <a:buClr>
                <a:schemeClr val="dk2"/>
              </a:buClr>
              <a:buSzPct val="80000"/>
              <a:buFont typeface="Wingdings"/>
              <a:buChar char="§"/>
            </a:pPr>
            <a:r>
              <a:rPr lang="en"/>
              <a:t>Lake Preservation Act</a:t>
            </a:r>
          </a:p>
          <a:p>
            <a:pPr marL="1371600" lvl="2" indent="-381000" rtl="0">
              <a:spcBef>
                <a:spcPts val="0"/>
              </a:spcBef>
              <a:buClr>
                <a:schemeClr val="dk2"/>
              </a:buClr>
              <a:buSzPct val="80000"/>
              <a:buFont typeface="Wingdings"/>
              <a:buChar char="§"/>
            </a:pPr>
            <a:r>
              <a:rPr lang="en"/>
              <a:t>Navigable Waterways Act</a:t>
            </a:r>
          </a:p>
          <a:p>
            <a:pPr marL="1371600" lvl="2" indent="-381000" rtl="0">
              <a:spcBef>
                <a:spcPts val="0"/>
              </a:spcBef>
              <a:buClr>
                <a:schemeClr val="dk2"/>
              </a:buClr>
              <a:buSzPct val="80000"/>
              <a:buFont typeface="Wingdings"/>
              <a:buChar char="§"/>
            </a:pPr>
            <a:r>
              <a:rPr lang="en"/>
              <a:t>Flood Control Act</a:t>
            </a:r>
            <a:br>
              <a:rPr lang="en"/>
            </a:br>
            <a:endParaRPr lang="en"/>
          </a:p>
          <a:p>
            <a:pPr marL="914400" lvl="1" indent="-381000" rtl="0">
              <a:spcBef>
                <a:spcPts val="0"/>
              </a:spcBef>
              <a:buClr>
                <a:schemeClr val="dk2"/>
              </a:buClr>
              <a:buSzPct val="80000"/>
              <a:buFont typeface="Courier New"/>
              <a:buChar char="o"/>
            </a:pPr>
            <a:r>
              <a:rPr lang="en"/>
              <a:t>Local zoning and ordinances may require permitting</a:t>
            </a:r>
            <a:br>
              <a:rPr lang="en"/>
            </a:br>
            <a:endParaRPr lang="en"/>
          </a:p>
          <a:p>
            <a:pPr marL="914400" lvl="1" indent="-381000" rtl="0">
              <a:spcBef>
                <a:spcPts val="0"/>
              </a:spcBef>
              <a:buClr>
                <a:schemeClr val="dk2"/>
              </a:buClr>
              <a:buSzPct val="80000"/>
              <a:buFont typeface="Courier New"/>
              <a:buChar char="o"/>
            </a:pPr>
            <a:r>
              <a:rPr lang="en"/>
              <a:t>County Surveyors must be aware if the wetland will affect a regulated drain</a:t>
            </a:r>
          </a:p>
          <a:p>
            <a:pPr>
              <a:spcBef>
                <a:spcPts val="0"/>
              </a:spcBef>
              <a:buNone/>
            </a:pPr>
            <a:endParaRPr/>
          </a:p>
        </p:txBody>
      </p:sp>
      <p:pic>
        <p:nvPicPr>
          <p:cNvPr id="86" name="Shape 86"/>
          <p:cNvPicPr preferRelativeResize="0"/>
          <p:nvPr/>
        </p:nvPicPr>
        <p:blipFill>
          <a:blip r:embed="rId3">
            <a:alphaModFix/>
          </a:blip>
          <a:stretch>
            <a:fillRect/>
          </a:stretch>
        </p:blipFill>
        <p:spPr>
          <a:xfrm>
            <a:off x="6628400" y="3467124"/>
            <a:ext cx="2058400" cy="1072574"/>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457200" y="274637"/>
            <a:ext cx="8229600" cy="1522199"/>
          </a:xfrm>
          <a:prstGeom prst="rect">
            <a:avLst/>
          </a:prstGeom>
        </p:spPr>
        <p:txBody>
          <a:bodyPr lIns="91425" tIns="91425" rIns="91425" bIns="91425" anchor="b" anchorCtr="0">
            <a:noAutofit/>
          </a:bodyPr>
          <a:lstStyle/>
          <a:p>
            <a:pPr>
              <a:spcBef>
                <a:spcPts val="0"/>
              </a:spcBef>
              <a:buNone/>
            </a:pPr>
            <a:r>
              <a:rPr lang="en"/>
              <a:t>Wetland Creation Example</a:t>
            </a:r>
          </a:p>
        </p:txBody>
      </p:sp>
      <p:sp>
        <p:nvSpPr>
          <p:cNvPr id="92" name="Shape 92"/>
          <p:cNvSpPr txBox="1">
            <a:spLocks noGrp="1"/>
          </p:cNvSpPr>
          <p:nvPr>
            <p:ph type="body" idx="1"/>
          </p:nvPr>
        </p:nvSpPr>
        <p:spPr>
          <a:xfrm>
            <a:off x="457200" y="1947325"/>
            <a:ext cx="4118399" cy="4620299"/>
          </a:xfrm>
          <a:prstGeom prst="rect">
            <a:avLst/>
          </a:prstGeom>
        </p:spPr>
        <p:txBody>
          <a:bodyPr lIns="91425" tIns="91425" rIns="91425" bIns="91425" anchor="t" anchorCtr="0">
            <a:noAutofit/>
          </a:bodyPr>
          <a:lstStyle/>
          <a:p>
            <a:pPr marL="457200" lvl="0" indent="-419100" rtl="0">
              <a:spcBef>
                <a:spcPts val="0"/>
              </a:spcBef>
              <a:buClr>
                <a:schemeClr val="dk2"/>
              </a:buClr>
              <a:buSzPct val="100000"/>
              <a:buFont typeface="Arial"/>
              <a:buChar char="●"/>
            </a:pPr>
            <a:r>
              <a:rPr lang="en" dirty="0"/>
              <a:t>Real world example in Laotto, IN</a:t>
            </a:r>
            <a:br>
              <a:rPr lang="en" dirty="0"/>
            </a:br>
            <a:endParaRPr lang="en" sz="1000" dirty="0"/>
          </a:p>
          <a:p>
            <a:pPr marL="457200" lvl="0" indent="-419100" rtl="0">
              <a:spcBef>
                <a:spcPts val="0"/>
              </a:spcBef>
              <a:buClr>
                <a:schemeClr val="dk2"/>
              </a:buClr>
              <a:buSzPct val="100000"/>
              <a:buFont typeface="Arial"/>
              <a:buChar char="●"/>
            </a:pPr>
            <a:r>
              <a:rPr lang="en" dirty="0"/>
              <a:t>Wetland creation from scratch</a:t>
            </a:r>
            <a:br>
              <a:rPr lang="en" dirty="0"/>
            </a:br>
            <a:endParaRPr lang="en" sz="1000" dirty="0"/>
          </a:p>
          <a:p>
            <a:pPr marL="457200" lvl="0" indent="-419100" rtl="0">
              <a:spcBef>
                <a:spcPts val="0"/>
              </a:spcBef>
              <a:buClr>
                <a:schemeClr val="dk2"/>
              </a:buClr>
              <a:buSzPct val="100000"/>
              <a:buFont typeface="Arial"/>
              <a:buChar char="●"/>
            </a:pPr>
            <a:r>
              <a:rPr lang="en" dirty="0"/>
              <a:t>Hydrology comes from precipitation</a:t>
            </a:r>
            <a:br>
              <a:rPr lang="en" dirty="0"/>
            </a:br>
            <a:endParaRPr lang="en" sz="1000" dirty="0"/>
          </a:p>
          <a:p>
            <a:pPr marL="457200" lvl="0" indent="-419100">
              <a:spcBef>
                <a:spcPts val="0"/>
              </a:spcBef>
              <a:buClr>
                <a:schemeClr val="dk2"/>
              </a:buClr>
              <a:buSzPct val="100000"/>
              <a:buFont typeface="Arial"/>
              <a:buChar char="●"/>
            </a:pPr>
            <a:r>
              <a:rPr lang="en" dirty="0"/>
              <a:t>Hydrology controlled by water control box</a:t>
            </a:r>
          </a:p>
        </p:txBody>
      </p:sp>
      <p:pic>
        <p:nvPicPr>
          <p:cNvPr id="93" name="Shape 93"/>
          <p:cNvPicPr preferRelativeResize="0"/>
          <p:nvPr/>
        </p:nvPicPr>
        <p:blipFill>
          <a:blip r:embed="rId3">
            <a:alphaModFix/>
          </a:blip>
          <a:stretch>
            <a:fillRect/>
          </a:stretch>
        </p:blipFill>
        <p:spPr>
          <a:xfrm>
            <a:off x="4885112" y="2338175"/>
            <a:ext cx="3857625" cy="3838575"/>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modern">
  <a:themeElements>
    <a:clrScheme name="Custom 348">
      <a:dk1>
        <a:srgbClr val="000000"/>
      </a:dk1>
      <a:lt1>
        <a:srgbClr val="FFFFFF"/>
      </a:lt1>
      <a:dk2>
        <a:srgbClr val="191919"/>
      </a:dk2>
      <a:lt2>
        <a:srgbClr val="CCCCCC"/>
      </a:lt2>
      <a:accent1>
        <a:srgbClr val="7E5554"/>
      </a:accent1>
      <a:accent2>
        <a:srgbClr val="910A10"/>
      </a:accent2>
      <a:accent3>
        <a:srgbClr val="84294D"/>
      </a:accent3>
      <a:accent4>
        <a:srgbClr val="DA823B"/>
      </a:accent4>
      <a:accent5>
        <a:srgbClr val="625D3C"/>
      </a:accent5>
      <a:accent6>
        <a:srgbClr val="00384A"/>
      </a:accent6>
      <a:hlink>
        <a:srgbClr val="227A78"/>
      </a:hlink>
      <a:folHlink>
        <a:srgbClr val="39474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467</Words>
  <Application>Microsoft Office PowerPoint</Application>
  <PresentationFormat>On-screen Show (4:3)</PresentationFormat>
  <Paragraphs>99</Paragraphs>
  <Slides>17</Slides>
  <Notes>17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modern</vt:lpstr>
      <vt:lpstr>Wetland Creation</vt:lpstr>
      <vt:lpstr>What is a Wetland</vt:lpstr>
      <vt:lpstr>Types of Wetlands</vt:lpstr>
      <vt:lpstr>Wetland Importance</vt:lpstr>
      <vt:lpstr>Reasons to Make a Wetland</vt:lpstr>
      <vt:lpstr>How to Create a Wetland</vt:lpstr>
      <vt:lpstr>Wetland Permitting</vt:lpstr>
      <vt:lpstr>Wetland Permitting</vt:lpstr>
      <vt:lpstr>Wetland Creation Example</vt:lpstr>
      <vt:lpstr>First, Find a Site</vt:lpstr>
      <vt:lpstr>Design</vt:lpstr>
      <vt:lpstr>Coordination</vt:lpstr>
      <vt:lpstr>Construction</vt:lpstr>
      <vt:lpstr>Maintenance</vt:lpstr>
      <vt:lpstr>Apply for Release</vt:lpstr>
      <vt:lpstr>Hopefully Ending with...</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Wetland Creation</dc:title>
  <dc:creator>iwla</dc:creator>
  <cp:lastModifiedBy>iwla</cp:lastModifiedBy>
  <cp:revision>2</cp:revision>
  <dcterms:modified xsi:type="dcterms:W3CDTF">2015-05-19T11:16:47Z</dcterms:modified>
</cp:coreProperties>
</file>